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9" autoAdjust="0"/>
    <p:restoredTop sz="94660"/>
  </p:normalViewPr>
  <p:slideViewPr>
    <p:cSldViewPr snapToGrid="0">
      <p:cViewPr>
        <p:scale>
          <a:sx n="75" d="100"/>
          <a:sy n="75" d="100"/>
        </p:scale>
        <p:origin x="234" y="5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AF1B13-CB30-4C68-B4FE-80DB9FB478A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E29DD6E-53B1-4925-A3B4-7582D91EF0C3}">
      <dgm:prSet/>
      <dgm:spPr/>
      <dgm:t>
        <a:bodyPr/>
        <a:lstStyle/>
        <a:p>
          <a:r>
            <a:rPr lang="nl-NL" b="1" i="0"/>
            <a:t>BC 2.1.1</a:t>
          </a:r>
          <a:r>
            <a:rPr lang="nl-NL" b="0" i="0"/>
            <a:t> Je formuleert ontwerpvragen op basis van de theorie bij een aangereikt probleem. [Onderzoeken]</a:t>
          </a:r>
          <a:endParaRPr lang="en-US"/>
        </a:p>
      </dgm:t>
    </dgm:pt>
    <dgm:pt modelId="{52D7D869-1BA2-438B-86D1-C73493B8AE18}" type="parTrans" cxnId="{5909DC58-A153-430E-8938-5CBB9E7207A3}">
      <dgm:prSet/>
      <dgm:spPr/>
      <dgm:t>
        <a:bodyPr/>
        <a:lstStyle/>
        <a:p>
          <a:endParaRPr lang="en-US"/>
        </a:p>
      </dgm:t>
    </dgm:pt>
    <dgm:pt modelId="{D58A623D-439A-455D-8921-3D4783F1338E}" type="sibTrans" cxnId="{5909DC58-A153-430E-8938-5CBB9E7207A3}">
      <dgm:prSet/>
      <dgm:spPr/>
      <dgm:t>
        <a:bodyPr/>
        <a:lstStyle/>
        <a:p>
          <a:endParaRPr lang="en-US"/>
        </a:p>
      </dgm:t>
    </dgm:pt>
    <dgm:pt modelId="{32E61943-238B-42C8-BD96-1EAA0BA699EA}">
      <dgm:prSet/>
      <dgm:spPr/>
      <dgm:t>
        <a:bodyPr/>
        <a:lstStyle/>
        <a:p>
          <a:r>
            <a:rPr lang="nl-NL" b="1" i="0"/>
            <a:t>BC 2.2.1</a:t>
          </a:r>
          <a:r>
            <a:rPr lang="nl-NL" b="0" i="0"/>
            <a:t> Je experimenteert met verschillende creatieve technieken om tot uiteenlopende ideeën of concepten te komen die de ontwerpvraag beantwoorden. [Onderzoeken]</a:t>
          </a:r>
          <a:endParaRPr lang="en-US"/>
        </a:p>
      </dgm:t>
    </dgm:pt>
    <dgm:pt modelId="{EA594D33-A55C-43ED-A300-81A3E4FF255C}" type="parTrans" cxnId="{BF3457BF-D3D6-4EC6-ABD3-039693FE19EA}">
      <dgm:prSet/>
      <dgm:spPr/>
      <dgm:t>
        <a:bodyPr/>
        <a:lstStyle/>
        <a:p>
          <a:endParaRPr lang="en-US"/>
        </a:p>
      </dgm:t>
    </dgm:pt>
    <dgm:pt modelId="{EF94CFBF-DF07-4783-B3CB-79A1296E38BC}" type="sibTrans" cxnId="{BF3457BF-D3D6-4EC6-ABD3-039693FE19EA}">
      <dgm:prSet/>
      <dgm:spPr/>
      <dgm:t>
        <a:bodyPr/>
        <a:lstStyle/>
        <a:p>
          <a:endParaRPr lang="en-US"/>
        </a:p>
      </dgm:t>
    </dgm:pt>
    <dgm:pt modelId="{D43B3329-618E-4BCD-9E4E-C033B130E997}">
      <dgm:prSet/>
      <dgm:spPr/>
      <dgm:t>
        <a:bodyPr/>
        <a:lstStyle/>
        <a:p>
          <a:r>
            <a:rPr lang="nl-NL" b="1" i="0"/>
            <a:t>BC 2.3.1</a:t>
          </a:r>
          <a:r>
            <a:rPr lang="nl-NL" b="0" i="0"/>
            <a:t> Je evalueert verzamelde feedback om tot inzichten te komen over jouw sterktes en zwaktes. [Ontwikkelen]</a:t>
          </a:r>
          <a:endParaRPr lang="en-US"/>
        </a:p>
      </dgm:t>
    </dgm:pt>
    <dgm:pt modelId="{BE638FD2-0217-4DF5-9655-398E753DB229}" type="parTrans" cxnId="{9B10C871-CBD0-4E40-927B-D12B06937FD6}">
      <dgm:prSet/>
      <dgm:spPr/>
      <dgm:t>
        <a:bodyPr/>
        <a:lstStyle/>
        <a:p>
          <a:endParaRPr lang="en-US"/>
        </a:p>
      </dgm:t>
    </dgm:pt>
    <dgm:pt modelId="{CB319C4A-50A9-42C6-ABA7-B3F1EFC81901}" type="sibTrans" cxnId="{9B10C871-CBD0-4E40-927B-D12B06937FD6}">
      <dgm:prSet/>
      <dgm:spPr/>
      <dgm:t>
        <a:bodyPr/>
        <a:lstStyle/>
        <a:p>
          <a:endParaRPr lang="en-US"/>
        </a:p>
      </dgm:t>
    </dgm:pt>
    <dgm:pt modelId="{CDC6DC46-D0C3-41DB-A52D-8132A500F517}" type="pres">
      <dgm:prSet presAssocID="{2BAF1B13-CB30-4C68-B4FE-80DB9FB478A7}" presName="linear" presStyleCnt="0">
        <dgm:presLayoutVars>
          <dgm:animLvl val="lvl"/>
          <dgm:resizeHandles val="exact"/>
        </dgm:presLayoutVars>
      </dgm:prSet>
      <dgm:spPr/>
    </dgm:pt>
    <dgm:pt modelId="{90F91044-BF45-4BBE-A886-4D22253EFFB8}" type="pres">
      <dgm:prSet presAssocID="{8E29DD6E-53B1-4925-A3B4-7582D91EF0C3}" presName="parentText" presStyleLbl="node1" presStyleIdx="0" presStyleCnt="3">
        <dgm:presLayoutVars>
          <dgm:chMax val="0"/>
          <dgm:bulletEnabled val="1"/>
        </dgm:presLayoutVars>
      </dgm:prSet>
      <dgm:spPr/>
    </dgm:pt>
    <dgm:pt modelId="{65CCFEBC-C412-4C92-8CFC-0BDC34C1CFCA}" type="pres">
      <dgm:prSet presAssocID="{D58A623D-439A-455D-8921-3D4783F1338E}" presName="spacer" presStyleCnt="0"/>
      <dgm:spPr/>
    </dgm:pt>
    <dgm:pt modelId="{BAEA42E5-5AFC-4280-BB3B-8971A756154E}" type="pres">
      <dgm:prSet presAssocID="{32E61943-238B-42C8-BD96-1EAA0BA699EA}" presName="parentText" presStyleLbl="node1" presStyleIdx="1" presStyleCnt="3">
        <dgm:presLayoutVars>
          <dgm:chMax val="0"/>
          <dgm:bulletEnabled val="1"/>
        </dgm:presLayoutVars>
      </dgm:prSet>
      <dgm:spPr/>
    </dgm:pt>
    <dgm:pt modelId="{8396AD63-60D1-41C0-B3CD-AAD0CC8BC8EE}" type="pres">
      <dgm:prSet presAssocID="{EF94CFBF-DF07-4783-B3CB-79A1296E38BC}" presName="spacer" presStyleCnt="0"/>
      <dgm:spPr/>
    </dgm:pt>
    <dgm:pt modelId="{A223ABA7-13A9-4CB5-9A51-32ECB090E3E4}" type="pres">
      <dgm:prSet presAssocID="{D43B3329-618E-4BCD-9E4E-C033B130E997}" presName="parentText" presStyleLbl="node1" presStyleIdx="2" presStyleCnt="3">
        <dgm:presLayoutVars>
          <dgm:chMax val="0"/>
          <dgm:bulletEnabled val="1"/>
        </dgm:presLayoutVars>
      </dgm:prSet>
      <dgm:spPr/>
    </dgm:pt>
  </dgm:ptLst>
  <dgm:cxnLst>
    <dgm:cxn modelId="{E4B8B05C-DFF1-441A-A331-6A3C8D4E5A4B}" type="presOf" srcId="{D43B3329-618E-4BCD-9E4E-C033B130E997}" destId="{A223ABA7-13A9-4CB5-9A51-32ECB090E3E4}" srcOrd="0" destOrd="0" presId="urn:microsoft.com/office/officeart/2005/8/layout/vList2"/>
    <dgm:cxn modelId="{9B10C871-CBD0-4E40-927B-D12B06937FD6}" srcId="{2BAF1B13-CB30-4C68-B4FE-80DB9FB478A7}" destId="{D43B3329-618E-4BCD-9E4E-C033B130E997}" srcOrd="2" destOrd="0" parTransId="{BE638FD2-0217-4DF5-9655-398E753DB229}" sibTransId="{CB319C4A-50A9-42C6-ABA7-B3F1EFC81901}"/>
    <dgm:cxn modelId="{5909DC58-A153-430E-8938-5CBB9E7207A3}" srcId="{2BAF1B13-CB30-4C68-B4FE-80DB9FB478A7}" destId="{8E29DD6E-53B1-4925-A3B4-7582D91EF0C3}" srcOrd="0" destOrd="0" parTransId="{52D7D869-1BA2-438B-86D1-C73493B8AE18}" sibTransId="{D58A623D-439A-455D-8921-3D4783F1338E}"/>
    <dgm:cxn modelId="{BF3457BF-D3D6-4EC6-ABD3-039693FE19EA}" srcId="{2BAF1B13-CB30-4C68-B4FE-80DB9FB478A7}" destId="{32E61943-238B-42C8-BD96-1EAA0BA699EA}" srcOrd="1" destOrd="0" parTransId="{EA594D33-A55C-43ED-A300-81A3E4FF255C}" sibTransId="{EF94CFBF-DF07-4783-B3CB-79A1296E38BC}"/>
    <dgm:cxn modelId="{88C5E3D5-EA3F-4697-9C5B-E036242460BD}" type="presOf" srcId="{2BAF1B13-CB30-4C68-B4FE-80DB9FB478A7}" destId="{CDC6DC46-D0C3-41DB-A52D-8132A500F517}" srcOrd="0" destOrd="0" presId="urn:microsoft.com/office/officeart/2005/8/layout/vList2"/>
    <dgm:cxn modelId="{C39F80EF-4217-4577-BC26-6D89ED23EDEE}" type="presOf" srcId="{8E29DD6E-53B1-4925-A3B4-7582D91EF0C3}" destId="{90F91044-BF45-4BBE-A886-4D22253EFFB8}" srcOrd="0" destOrd="0" presId="urn:microsoft.com/office/officeart/2005/8/layout/vList2"/>
    <dgm:cxn modelId="{F496C0F1-6826-4577-8AD5-CB0372AAAA98}" type="presOf" srcId="{32E61943-238B-42C8-BD96-1EAA0BA699EA}" destId="{BAEA42E5-5AFC-4280-BB3B-8971A756154E}" srcOrd="0" destOrd="0" presId="urn:microsoft.com/office/officeart/2005/8/layout/vList2"/>
    <dgm:cxn modelId="{C04BB561-C815-48BA-A495-0B0A0B551AB6}" type="presParOf" srcId="{CDC6DC46-D0C3-41DB-A52D-8132A500F517}" destId="{90F91044-BF45-4BBE-A886-4D22253EFFB8}" srcOrd="0" destOrd="0" presId="urn:microsoft.com/office/officeart/2005/8/layout/vList2"/>
    <dgm:cxn modelId="{2023A195-27B6-48BA-9A85-38458DB8AFAF}" type="presParOf" srcId="{CDC6DC46-D0C3-41DB-A52D-8132A500F517}" destId="{65CCFEBC-C412-4C92-8CFC-0BDC34C1CFCA}" srcOrd="1" destOrd="0" presId="urn:microsoft.com/office/officeart/2005/8/layout/vList2"/>
    <dgm:cxn modelId="{984916EB-A61E-4966-B419-C82C228C741F}" type="presParOf" srcId="{CDC6DC46-D0C3-41DB-A52D-8132A500F517}" destId="{BAEA42E5-5AFC-4280-BB3B-8971A756154E}" srcOrd="2" destOrd="0" presId="urn:microsoft.com/office/officeart/2005/8/layout/vList2"/>
    <dgm:cxn modelId="{1CFA5C19-6966-412F-B0E8-F09178BB579C}" type="presParOf" srcId="{CDC6DC46-D0C3-41DB-A52D-8132A500F517}" destId="{8396AD63-60D1-41C0-B3CD-AAD0CC8BC8EE}" srcOrd="3" destOrd="0" presId="urn:microsoft.com/office/officeart/2005/8/layout/vList2"/>
    <dgm:cxn modelId="{433C52CA-014E-4415-894D-B3EB2D2F0830}" type="presParOf" srcId="{CDC6DC46-D0C3-41DB-A52D-8132A500F517}" destId="{A223ABA7-13A9-4CB5-9A51-32ECB090E3E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91044-BF45-4BBE-A886-4D22253EFFB8}">
      <dsp:nvSpPr>
        <dsp:cNvPr id="0" name=""/>
        <dsp:cNvSpPr/>
      </dsp:nvSpPr>
      <dsp:spPr>
        <a:xfrm>
          <a:off x="0" y="489064"/>
          <a:ext cx="6034656" cy="151105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b="1" i="0" kern="1200"/>
            <a:t>BC 2.1.1</a:t>
          </a:r>
          <a:r>
            <a:rPr lang="nl-NL" sz="2100" b="0" i="0" kern="1200"/>
            <a:t> Je formuleert ontwerpvragen op basis van de theorie bij een aangereikt probleem. [Onderzoeken]</a:t>
          </a:r>
          <a:endParaRPr lang="en-US" sz="2100" kern="1200"/>
        </a:p>
      </dsp:txBody>
      <dsp:txXfrm>
        <a:off x="73764" y="562828"/>
        <a:ext cx="5887128" cy="1363527"/>
      </dsp:txXfrm>
    </dsp:sp>
    <dsp:sp modelId="{BAEA42E5-5AFC-4280-BB3B-8971A756154E}">
      <dsp:nvSpPr>
        <dsp:cNvPr id="0" name=""/>
        <dsp:cNvSpPr/>
      </dsp:nvSpPr>
      <dsp:spPr>
        <a:xfrm>
          <a:off x="0" y="2060599"/>
          <a:ext cx="6034656" cy="1511055"/>
        </a:xfrm>
        <a:prstGeom prst="roundRect">
          <a:avLst/>
        </a:prstGeom>
        <a:gradFill rotWithShape="0">
          <a:gsLst>
            <a:gs pos="0">
              <a:schemeClr val="accent2">
                <a:hueOff val="1204672"/>
                <a:satOff val="-11616"/>
                <a:lumOff val="-3431"/>
                <a:alphaOff val="0"/>
                <a:satMod val="103000"/>
                <a:lumMod val="102000"/>
                <a:tint val="94000"/>
              </a:schemeClr>
            </a:gs>
            <a:gs pos="50000">
              <a:schemeClr val="accent2">
                <a:hueOff val="1204672"/>
                <a:satOff val="-11616"/>
                <a:lumOff val="-3431"/>
                <a:alphaOff val="0"/>
                <a:satMod val="110000"/>
                <a:lumMod val="100000"/>
                <a:shade val="100000"/>
              </a:schemeClr>
            </a:gs>
            <a:gs pos="100000">
              <a:schemeClr val="accent2">
                <a:hueOff val="1204672"/>
                <a:satOff val="-11616"/>
                <a:lumOff val="-34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b="1" i="0" kern="1200"/>
            <a:t>BC 2.2.1</a:t>
          </a:r>
          <a:r>
            <a:rPr lang="nl-NL" sz="2100" b="0" i="0" kern="1200"/>
            <a:t> Je experimenteert met verschillende creatieve technieken om tot uiteenlopende ideeën of concepten te komen die de ontwerpvraag beantwoorden. [Onderzoeken]</a:t>
          </a:r>
          <a:endParaRPr lang="en-US" sz="2100" kern="1200"/>
        </a:p>
      </dsp:txBody>
      <dsp:txXfrm>
        <a:off x="73764" y="2134363"/>
        <a:ext cx="5887128" cy="1363527"/>
      </dsp:txXfrm>
    </dsp:sp>
    <dsp:sp modelId="{A223ABA7-13A9-4CB5-9A51-32ECB090E3E4}">
      <dsp:nvSpPr>
        <dsp:cNvPr id="0" name=""/>
        <dsp:cNvSpPr/>
      </dsp:nvSpPr>
      <dsp:spPr>
        <a:xfrm>
          <a:off x="0" y="3632134"/>
          <a:ext cx="6034656" cy="1511055"/>
        </a:xfrm>
        <a:prstGeom prst="roundRect">
          <a:avLst/>
        </a:prstGeom>
        <a:gradFill rotWithShape="0">
          <a:gsLst>
            <a:gs pos="0">
              <a:schemeClr val="accent2">
                <a:hueOff val="2409345"/>
                <a:satOff val="-23231"/>
                <a:lumOff val="-6862"/>
                <a:alphaOff val="0"/>
                <a:satMod val="103000"/>
                <a:lumMod val="102000"/>
                <a:tint val="94000"/>
              </a:schemeClr>
            </a:gs>
            <a:gs pos="50000">
              <a:schemeClr val="accent2">
                <a:hueOff val="2409345"/>
                <a:satOff val="-23231"/>
                <a:lumOff val="-6862"/>
                <a:alphaOff val="0"/>
                <a:satMod val="110000"/>
                <a:lumMod val="100000"/>
                <a:shade val="100000"/>
              </a:schemeClr>
            </a:gs>
            <a:gs pos="100000">
              <a:schemeClr val="accent2">
                <a:hueOff val="2409345"/>
                <a:satOff val="-23231"/>
                <a:lumOff val="-68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b="1" i="0" kern="1200"/>
            <a:t>BC 2.3.1</a:t>
          </a:r>
          <a:r>
            <a:rPr lang="nl-NL" sz="2100" b="0" i="0" kern="1200"/>
            <a:t> Je evalueert verzamelde feedback om tot inzichten te komen over jouw sterktes en zwaktes. [Ontwikkelen]</a:t>
          </a:r>
          <a:endParaRPr lang="en-US" sz="2100" kern="1200"/>
        </a:p>
      </dsp:txBody>
      <dsp:txXfrm>
        <a:off x="73764" y="3705898"/>
        <a:ext cx="5887128" cy="13635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11/18/2024</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‹nr.›</a:t>
            </a:fld>
            <a:endParaRPr lang="en-US"/>
          </a:p>
        </p:txBody>
      </p:sp>
    </p:spTree>
    <p:extLst>
      <p:ext uri="{BB962C8B-B14F-4D97-AF65-F5344CB8AC3E}">
        <p14:creationId xmlns:p14="http://schemas.microsoft.com/office/powerpoint/2010/main" val="117156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64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9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5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78936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34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09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00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65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65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11/18/2024</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‹nr.›</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18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11/18/2024</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‹nr.›</a:t>
            </a:fld>
            <a:endParaRPr lang="en-US"/>
          </a:p>
        </p:txBody>
      </p:sp>
    </p:spTree>
    <p:extLst>
      <p:ext uri="{BB962C8B-B14F-4D97-AF65-F5344CB8AC3E}">
        <p14:creationId xmlns:p14="http://schemas.microsoft.com/office/powerpoint/2010/main" val="139907535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13" r:id="rId6"/>
    <p:sldLayoutId id="2147483709" r:id="rId7"/>
    <p:sldLayoutId id="2147483710" r:id="rId8"/>
    <p:sldLayoutId id="2147483711" r:id="rId9"/>
    <p:sldLayoutId id="2147483712" r:id="rId10"/>
    <p:sldLayoutId id="2147483714"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fbeelding met Kleurrijkheid, blauw, schermopname, water&#10;&#10;Automatisch gegenereerde beschrijving">
            <a:extLst>
              <a:ext uri="{FF2B5EF4-FFF2-40B4-BE49-F238E27FC236}">
                <a16:creationId xmlns:a16="http://schemas.microsoft.com/office/drawing/2014/main" id="{6E51BF07-724F-4D63-8C70-E7834B31FCF8}"/>
              </a:ext>
            </a:extLst>
          </p:cNvPr>
          <p:cNvPicPr>
            <a:picLocks noChangeAspect="1"/>
          </p:cNvPicPr>
          <p:nvPr/>
        </p:nvPicPr>
        <p:blipFill>
          <a:blip r:embed="rId2"/>
          <a:srcRect l="17540" r="1146" b="-1"/>
          <a:stretch/>
        </p:blipFill>
        <p:spPr>
          <a:xfrm>
            <a:off x="20" y="10"/>
            <a:ext cx="12188932" cy="6857990"/>
          </a:xfrm>
          <a:prstGeom prst="rect">
            <a:avLst/>
          </a:prstGeom>
        </p:spPr>
      </p:pic>
      <p:sp>
        <p:nvSpPr>
          <p:cNvPr id="18" name="Rectangle">
            <a:extLst>
              <a:ext uri="{FF2B5EF4-FFF2-40B4-BE49-F238E27FC236}">
                <a16:creationId xmlns:a16="http://schemas.microsoft.com/office/drawing/2014/main" id="{9F0EA5A9-0D12-3644-BBEC-6D9D192E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2" name="Titel 1">
            <a:extLst>
              <a:ext uri="{FF2B5EF4-FFF2-40B4-BE49-F238E27FC236}">
                <a16:creationId xmlns:a16="http://schemas.microsoft.com/office/drawing/2014/main" id="{3052DDB3-10A3-1113-F535-902FF223A091}"/>
              </a:ext>
            </a:extLst>
          </p:cNvPr>
          <p:cNvSpPr>
            <a:spLocks noGrp="1"/>
          </p:cNvSpPr>
          <p:nvPr>
            <p:ph type="ctrTitle"/>
          </p:nvPr>
        </p:nvSpPr>
        <p:spPr>
          <a:xfrm>
            <a:off x="565151" y="1247140"/>
            <a:ext cx="3609982" cy="3450844"/>
          </a:xfrm>
        </p:spPr>
        <p:txBody>
          <a:bodyPr>
            <a:normAutofit/>
          </a:bodyPr>
          <a:lstStyle/>
          <a:p>
            <a:pPr algn="ctr"/>
            <a:r>
              <a:rPr lang="nl-NL" sz="4800" dirty="0" err="1"/>
              <a:t>Maarten’s</a:t>
            </a:r>
            <a:br>
              <a:rPr lang="nl-NL" sz="4800" dirty="0"/>
            </a:br>
            <a:r>
              <a:rPr lang="nl-NL" sz="4800" dirty="0"/>
              <a:t>GROUP &amp; STUDENT JOURNEY</a:t>
            </a:r>
          </a:p>
        </p:txBody>
      </p:sp>
      <p:sp>
        <p:nvSpPr>
          <p:cNvPr id="3" name="Ondertitel 2">
            <a:extLst>
              <a:ext uri="{FF2B5EF4-FFF2-40B4-BE49-F238E27FC236}">
                <a16:creationId xmlns:a16="http://schemas.microsoft.com/office/drawing/2014/main" id="{A62E7656-4B9F-30FA-EEF4-15362DAEF97F}"/>
              </a:ext>
            </a:extLst>
          </p:cNvPr>
          <p:cNvSpPr>
            <a:spLocks noGrp="1"/>
          </p:cNvSpPr>
          <p:nvPr>
            <p:ph type="subTitle" idx="1"/>
          </p:nvPr>
        </p:nvSpPr>
        <p:spPr>
          <a:xfrm>
            <a:off x="565151" y="4818126"/>
            <a:ext cx="3609982" cy="1268984"/>
          </a:xfrm>
        </p:spPr>
        <p:txBody>
          <a:bodyPr>
            <a:noAutofit/>
          </a:bodyPr>
          <a:lstStyle/>
          <a:p>
            <a:pPr algn="ctr"/>
            <a:r>
              <a:rPr lang="nl-NL" sz="3200" b="1" dirty="0">
                <a:solidFill>
                  <a:schemeClr val="accent5">
                    <a:lumMod val="75000"/>
                  </a:schemeClr>
                </a:solidFill>
              </a:rPr>
              <a:t>DATAPUNT 1A.</a:t>
            </a:r>
          </a:p>
          <a:p>
            <a:pPr algn="ctr"/>
            <a:r>
              <a:rPr lang="nl-NL" sz="3200" b="1" dirty="0">
                <a:solidFill>
                  <a:schemeClr val="accent5">
                    <a:lumMod val="75000"/>
                  </a:schemeClr>
                </a:solidFill>
              </a:rPr>
              <a:t>WICK IT!</a:t>
            </a:r>
          </a:p>
        </p:txBody>
      </p:sp>
      <p:sp>
        <p:nvSpPr>
          <p:cNvPr id="20" name="Rectangle 19">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282" y="1375495"/>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281" y="0"/>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68049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7E5B06-A48E-9F56-C214-EAF7544A2DE2}"/>
              </a:ext>
            </a:extLst>
          </p:cNvPr>
          <p:cNvSpPr>
            <a:spLocks noGrp="1"/>
          </p:cNvSpPr>
          <p:nvPr>
            <p:ph type="title"/>
          </p:nvPr>
        </p:nvSpPr>
        <p:spPr>
          <a:xfrm>
            <a:off x="7695729" y="455362"/>
            <a:ext cx="3378671" cy="1550419"/>
          </a:xfrm>
        </p:spPr>
        <p:txBody>
          <a:bodyPr>
            <a:normAutofit/>
          </a:bodyPr>
          <a:lstStyle/>
          <a:p>
            <a:pPr>
              <a:lnSpc>
                <a:spcPct val="90000"/>
              </a:lnSpc>
            </a:pPr>
            <a:r>
              <a:rPr lang="nl-NL" sz="3400" dirty="0"/>
              <a:t>Mijn moodboard</a:t>
            </a:r>
            <a:br>
              <a:rPr lang="nl-NL" sz="3400" dirty="0"/>
            </a:br>
            <a:r>
              <a:rPr lang="nl-NL" sz="3400" dirty="0">
                <a:solidFill>
                  <a:schemeClr val="accent5"/>
                </a:solidFill>
              </a:rPr>
              <a:t>(BC 2.2.1)</a:t>
            </a:r>
          </a:p>
        </p:txBody>
      </p:sp>
      <p:sp>
        <p:nvSpPr>
          <p:cNvPr id="9" name="Content Placeholder 8">
            <a:extLst>
              <a:ext uri="{FF2B5EF4-FFF2-40B4-BE49-F238E27FC236}">
                <a16:creationId xmlns:a16="http://schemas.microsoft.com/office/drawing/2014/main" id="{1A60F720-EE01-2771-21B1-E62988822320}"/>
              </a:ext>
            </a:extLst>
          </p:cNvPr>
          <p:cNvSpPr>
            <a:spLocks noGrp="1"/>
          </p:cNvSpPr>
          <p:nvPr>
            <p:ph idx="1"/>
          </p:nvPr>
        </p:nvSpPr>
        <p:spPr>
          <a:xfrm>
            <a:off x="7695728" y="2160016"/>
            <a:ext cx="3378672" cy="3926152"/>
          </a:xfrm>
        </p:spPr>
        <p:txBody>
          <a:bodyPr>
            <a:normAutofit lnSpcReduction="10000"/>
          </a:bodyPr>
          <a:lstStyle/>
          <a:p>
            <a:r>
              <a:rPr lang="en-US" sz="1400" dirty="0" err="1"/>
              <a:t>Gezocht</a:t>
            </a:r>
            <a:r>
              <a:rPr lang="en-US" sz="1400" dirty="0"/>
              <a:t> </a:t>
            </a:r>
            <a:r>
              <a:rPr lang="en-US" sz="1400" dirty="0" err="1"/>
              <a:t>naar</a:t>
            </a:r>
            <a:r>
              <a:rPr lang="en-US" sz="1400" dirty="0"/>
              <a:t> </a:t>
            </a:r>
            <a:r>
              <a:rPr lang="en-US" sz="1400" dirty="0" err="1"/>
              <a:t>bepaalde</a:t>
            </a:r>
            <a:r>
              <a:rPr lang="en-US" sz="1400" dirty="0"/>
              <a:t> </a:t>
            </a:r>
            <a:r>
              <a:rPr lang="en-US" sz="1400" dirty="0" err="1"/>
              <a:t>kalmerende</a:t>
            </a:r>
            <a:r>
              <a:rPr lang="en-US" sz="1400" dirty="0"/>
              <a:t> </a:t>
            </a:r>
            <a:r>
              <a:rPr lang="en-US" sz="1400" dirty="0" err="1"/>
              <a:t>esthetiek</a:t>
            </a:r>
            <a:r>
              <a:rPr lang="en-US" sz="1400" dirty="0"/>
              <a:t>, </a:t>
            </a:r>
            <a:r>
              <a:rPr lang="en-US" sz="1400" dirty="0" err="1"/>
              <a:t>en</a:t>
            </a:r>
            <a:r>
              <a:rPr lang="en-US" sz="1400" dirty="0"/>
              <a:t> hoe het </a:t>
            </a:r>
            <a:r>
              <a:rPr lang="en-US" sz="1400" dirty="0" err="1"/>
              <a:t>vanaf</a:t>
            </a:r>
            <a:r>
              <a:rPr lang="en-US" sz="1400" dirty="0"/>
              <a:t> </a:t>
            </a:r>
            <a:r>
              <a:rPr lang="en-US" sz="1400" dirty="0" err="1"/>
              <a:t>buitenaf</a:t>
            </a:r>
            <a:r>
              <a:rPr lang="en-US" sz="1400" dirty="0"/>
              <a:t> </a:t>
            </a:r>
            <a:r>
              <a:rPr lang="en-US" sz="1400" dirty="0" err="1"/>
              <a:t>eruit</a:t>
            </a:r>
            <a:r>
              <a:rPr lang="en-US" sz="1400" dirty="0"/>
              <a:t> </a:t>
            </a:r>
            <a:r>
              <a:rPr lang="en-US" sz="1400" dirty="0" err="1"/>
              <a:t>kon</a:t>
            </a:r>
            <a:r>
              <a:rPr lang="en-US" sz="1400" dirty="0"/>
              <a:t> </a:t>
            </a:r>
            <a:r>
              <a:rPr lang="en-US" sz="1400" dirty="0" err="1"/>
              <a:t>zien</a:t>
            </a:r>
            <a:r>
              <a:rPr lang="en-US" sz="1400" dirty="0"/>
              <a:t>. </a:t>
            </a:r>
            <a:r>
              <a:rPr lang="en-US" sz="1400" dirty="0" err="1"/>
              <a:t>Inspiratie</a:t>
            </a:r>
            <a:r>
              <a:rPr lang="en-US" sz="1400" dirty="0"/>
              <a:t> </a:t>
            </a:r>
            <a:r>
              <a:rPr lang="en-US" sz="1400" dirty="0" err="1"/>
              <a:t>vanuit</a:t>
            </a:r>
            <a:r>
              <a:rPr lang="en-US" sz="1400" dirty="0"/>
              <a:t> de </a:t>
            </a:r>
            <a:r>
              <a:rPr lang="en-US" sz="1400" dirty="0" err="1"/>
              <a:t>natuur</a:t>
            </a:r>
            <a:r>
              <a:rPr lang="en-US" sz="1400" dirty="0"/>
              <a:t>.</a:t>
            </a:r>
          </a:p>
          <a:p>
            <a:r>
              <a:rPr lang="en-US" sz="1400" dirty="0"/>
              <a:t>Blender model </a:t>
            </a:r>
            <a:r>
              <a:rPr lang="en-US" sz="1400" dirty="0" err="1"/>
              <a:t>gemaakt</a:t>
            </a:r>
            <a:r>
              <a:rPr lang="en-US" sz="1400" dirty="0"/>
              <a:t> om </a:t>
            </a:r>
            <a:r>
              <a:rPr lang="en-US" sz="1400" dirty="0" err="1"/>
              <a:t>een</a:t>
            </a:r>
            <a:r>
              <a:rPr lang="en-US" sz="1400" dirty="0"/>
              <a:t> </a:t>
            </a:r>
            <a:r>
              <a:rPr lang="en-US" sz="1400" dirty="0" err="1"/>
              <a:t>beter</a:t>
            </a:r>
            <a:r>
              <a:rPr lang="en-US" sz="1400" dirty="0"/>
              <a:t> </a:t>
            </a:r>
            <a:r>
              <a:rPr lang="en-US" sz="1400" dirty="0" err="1"/>
              <a:t>beeld</a:t>
            </a:r>
            <a:r>
              <a:rPr lang="en-US" sz="1400" dirty="0"/>
              <a:t> </a:t>
            </a:r>
            <a:r>
              <a:rPr lang="en-US" sz="1400" dirty="0" err="1"/>
              <a:t>aan</a:t>
            </a:r>
            <a:r>
              <a:rPr lang="en-US" sz="1400" dirty="0"/>
              <a:t> de </a:t>
            </a:r>
            <a:r>
              <a:rPr lang="en-US" sz="1400" dirty="0" err="1"/>
              <a:t>gescheidde</a:t>
            </a:r>
            <a:r>
              <a:rPr lang="en-US" sz="1400" dirty="0"/>
              <a:t> </a:t>
            </a:r>
            <a:r>
              <a:rPr lang="en-US" sz="1400" dirty="0" err="1"/>
              <a:t>ruimte</a:t>
            </a:r>
            <a:r>
              <a:rPr lang="en-US" sz="1400" dirty="0"/>
              <a:t> </a:t>
            </a:r>
            <a:r>
              <a:rPr lang="en-US" sz="1400" dirty="0" err="1"/>
              <a:t>te</a:t>
            </a:r>
            <a:r>
              <a:rPr lang="en-US" sz="1400" dirty="0"/>
              <a:t> </a:t>
            </a:r>
            <a:r>
              <a:rPr lang="en-US" sz="1400" dirty="0" err="1"/>
              <a:t>schetsen</a:t>
            </a:r>
            <a:r>
              <a:rPr lang="en-US" sz="1400" dirty="0"/>
              <a:t>.</a:t>
            </a:r>
          </a:p>
          <a:p>
            <a:endParaRPr lang="en-US" sz="1400" dirty="0"/>
          </a:p>
          <a:p>
            <a:pPr marL="0" indent="0">
              <a:buNone/>
            </a:pPr>
            <a:r>
              <a:rPr lang="en-US" sz="1400" dirty="0"/>
              <a:t>Feedback:</a:t>
            </a:r>
          </a:p>
          <a:p>
            <a:pPr marL="0" indent="0">
              <a:buNone/>
            </a:pPr>
            <a:r>
              <a:rPr lang="en-US" sz="1400" dirty="0">
                <a:solidFill>
                  <a:schemeClr val="accent5">
                    <a:lumMod val="60000"/>
                    <a:lumOff val="40000"/>
                  </a:schemeClr>
                </a:solidFill>
              </a:rPr>
              <a:t>Tip – Mood die </a:t>
            </a:r>
            <a:r>
              <a:rPr lang="en-US" sz="1400" dirty="0" err="1">
                <a:solidFill>
                  <a:schemeClr val="accent5">
                    <a:lumMod val="60000"/>
                    <a:lumOff val="40000"/>
                  </a:schemeClr>
                </a:solidFill>
              </a:rPr>
              <a:t>eruit</a:t>
            </a:r>
            <a:r>
              <a:rPr lang="en-US" sz="1400" dirty="0">
                <a:solidFill>
                  <a:schemeClr val="accent5">
                    <a:lumMod val="60000"/>
                    <a:lumOff val="40000"/>
                  </a:schemeClr>
                </a:solidFill>
              </a:rPr>
              <a:t> </a:t>
            </a:r>
            <a:r>
              <a:rPr lang="en-US" sz="1400" dirty="0" err="1">
                <a:solidFill>
                  <a:schemeClr val="accent5">
                    <a:lumMod val="60000"/>
                    <a:lumOff val="40000"/>
                  </a:schemeClr>
                </a:solidFill>
              </a:rPr>
              <a:t>gehaald</a:t>
            </a:r>
            <a:r>
              <a:rPr lang="en-US" sz="1400" dirty="0">
                <a:solidFill>
                  <a:schemeClr val="accent5">
                    <a:lumMod val="60000"/>
                    <a:lumOff val="40000"/>
                  </a:schemeClr>
                </a:solidFill>
              </a:rPr>
              <a:t> </a:t>
            </a:r>
            <a:r>
              <a:rPr lang="en-US" sz="1400" dirty="0" err="1">
                <a:solidFill>
                  <a:schemeClr val="accent5">
                    <a:lumMod val="60000"/>
                    <a:lumOff val="40000"/>
                  </a:schemeClr>
                </a:solidFill>
              </a:rPr>
              <a:t>moet</a:t>
            </a:r>
            <a:r>
              <a:rPr lang="en-US" sz="1400" dirty="0">
                <a:solidFill>
                  <a:schemeClr val="accent5">
                    <a:lumMod val="60000"/>
                    <a:lumOff val="40000"/>
                  </a:schemeClr>
                </a:solidFill>
              </a:rPr>
              <a:t> </a:t>
            </a:r>
            <a:r>
              <a:rPr lang="en-US" sz="1400" dirty="0" err="1">
                <a:solidFill>
                  <a:schemeClr val="accent5">
                    <a:lumMod val="60000"/>
                    <a:lumOff val="40000"/>
                  </a:schemeClr>
                </a:solidFill>
              </a:rPr>
              <a:t>worden</a:t>
            </a:r>
            <a:r>
              <a:rPr lang="en-US" sz="1400" dirty="0">
                <a:solidFill>
                  <a:schemeClr val="accent5">
                    <a:lumMod val="60000"/>
                    <a:lumOff val="40000"/>
                  </a:schemeClr>
                </a:solidFill>
              </a:rPr>
              <a:t> </a:t>
            </a:r>
            <a:r>
              <a:rPr lang="en-US" sz="1400" dirty="0" err="1">
                <a:solidFill>
                  <a:schemeClr val="accent5">
                    <a:lumMod val="60000"/>
                    <a:lumOff val="40000"/>
                  </a:schemeClr>
                </a:solidFill>
              </a:rPr>
              <a:t>duurt</a:t>
            </a:r>
            <a:r>
              <a:rPr lang="en-US" sz="1400" dirty="0">
                <a:solidFill>
                  <a:schemeClr val="accent5">
                    <a:lumMod val="60000"/>
                    <a:lumOff val="40000"/>
                  </a:schemeClr>
                </a:solidFill>
              </a:rPr>
              <a:t> even, Kleine </a:t>
            </a:r>
            <a:r>
              <a:rPr lang="en-US" sz="1400" dirty="0" err="1">
                <a:solidFill>
                  <a:schemeClr val="accent5">
                    <a:lumMod val="60000"/>
                    <a:lumOff val="40000"/>
                  </a:schemeClr>
                </a:solidFill>
              </a:rPr>
              <a:t>plaatjes</a:t>
            </a:r>
            <a:r>
              <a:rPr lang="en-US" sz="1400" dirty="0">
                <a:solidFill>
                  <a:schemeClr val="accent5">
                    <a:lumMod val="60000"/>
                    <a:lumOff val="40000"/>
                  </a:schemeClr>
                </a:solidFill>
              </a:rPr>
              <a:t>.</a:t>
            </a:r>
          </a:p>
          <a:p>
            <a:pPr marL="0" indent="0">
              <a:buNone/>
            </a:pPr>
            <a:r>
              <a:rPr lang="en-US" sz="1400" dirty="0">
                <a:solidFill>
                  <a:schemeClr val="accent5">
                    <a:lumMod val="60000"/>
                    <a:lumOff val="40000"/>
                  </a:schemeClr>
                </a:solidFill>
              </a:rPr>
              <a:t>Top – </a:t>
            </a:r>
            <a:r>
              <a:rPr lang="en-US" sz="1400" dirty="0" err="1">
                <a:solidFill>
                  <a:schemeClr val="accent5">
                    <a:lumMod val="60000"/>
                    <a:lumOff val="40000"/>
                  </a:schemeClr>
                </a:solidFill>
              </a:rPr>
              <a:t>Boodschap</a:t>
            </a:r>
            <a:r>
              <a:rPr lang="en-US" sz="1400" dirty="0">
                <a:solidFill>
                  <a:schemeClr val="accent5">
                    <a:lumMod val="60000"/>
                    <a:lumOff val="40000"/>
                  </a:schemeClr>
                </a:solidFill>
              </a:rPr>
              <a:t> is </a:t>
            </a:r>
            <a:r>
              <a:rPr lang="en-US" sz="1400" dirty="0" err="1">
                <a:solidFill>
                  <a:schemeClr val="accent5">
                    <a:lumMod val="60000"/>
                    <a:lumOff val="40000"/>
                  </a:schemeClr>
                </a:solidFill>
              </a:rPr>
              <a:t>duidelijk</a:t>
            </a:r>
            <a:r>
              <a:rPr lang="en-US" sz="1400" dirty="0">
                <a:solidFill>
                  <a:schemeClr val="accent5">
                    <a:lumMod val="60000"/>
                    <a:lumOff val="40000"/>
                  </a:schemeClr>
                </a:solidFill>
              </a:rPr>
              <a:t>.</a:t>
            </a:r>
          </a:p>
          <a:p>
            <a:pPr marL="0" indent="0">
              <a:buNone/>
            </a:pPr>
            <a:r>
              <a:rPr lang="en-US" sz="1600" b="1" dirty="0">
                <a:solidFill>
                  <a:schemeClr val="accent5">
                    <a:lumMod val="75000"/>
                  </a:schemeClr>
                </a:solidFill>
              </a:rPr>
              <a:t>(BC. 2.3.1)</a:t>
            </a:r>
          </a:p>
        </p:txBody>
      </p:sp>
      <p:pic>
        <p:nvPicPr>
          <p:cNvPr id="5" name="Tijdelijke aanduiding voor inhoud 4" descr="Afbeelding met plant, tekst, tafel, collage&#10;&#10;Automatisch gegenereerde beschrijving">
            <a:extLst>
              <a:ext uri="{FF2B5EF4-FFF2-40B4-BE49-F238E27FC236}">
                <a16:creationId xmlns:a16="http://schemas.microsoft.com/office/drawing/2014/main" id="{09B24397-4513-3018-175F-8D3AC6A3B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116" y="565154"/>
            <a:ext cx="5527672" cy="5527672"/>
          </a:xfrm>
          <a:prstGeom prst="rect">
            <a:avLst/>
          </a:prstGeom>
        </p:spPr>
      </p:pic>
    </p:spTree>
    <p:extLst>
      <p:ext uri="{BB962C8B-B14F-4D97-AF65-F5344CB8AC3E}">
        <p14:creationId xmlns:p14="http://schemas.microsoft.com/office/powerpoint/2010/main" val="348652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7221EB7-E33F-2A1E-159A-E4AB649BECB3}"/>
              </a:ext>
            </a:extLst>
          </p:cNvPr>
          <p:cNvSpPr>
            <a:spLocks noGrp="1"/>
          </p:cNvSpPr>
          <p:nvPr>
            <p:ph type="title"/>
          </p:nvPr>
        </p:nvSpPr>
        <p:spPr>
          <a:xfrm>
            <a:off x="1587501" y="4469042"/>
            <a:ext cx="4581288" cy="1727042"/>
          </a:xfrm>
        </p:spPr>
        <p:txBody>
          <a:bodyPr>
            <a:normAutofit fontScale="90000"/>
          </a:bodyPr>
          <a:lstStyle/>
          <a:p>
            <a:r>
              <a:rPr lang="nl-NL" sz="3200" dirty="0"/>
              <a:t>Vergelijken en gezamenlijk plan op bord samenstellen</a:t>
            </a:r>
            <a:br>
              <a:rPr lang="nl-NL" sz="3200" dirty="0"/>
            </a:br>
            <a:r>
              <a:rPr lang="nl-NL" sz="3200" dirty="0">
                <a:solidFill>
                  <a:schemeClr val="accent5">
                    <a:lumMod val="75000"/>
                  </a:schemeClr>
                </a:solidFill>
              </a:rPr>
              <a:t>(BC 2.2.1)</a:t>
            </a:r>
          </a:p>
        </p:txBody>
      </p:sp>
      <p:sp>
        <p:nvSpPr>
          <p:cNvPr id="18" name="Rectangle 17">
            <a:extLst>
              <a:ext uri="{FF2B5EF4-FFF2-40B4-BE49-F238E27FC236}">
                <a16:creationId xmlns:a16="http://schemas.microsoft.com/office/drawing/2014/main" id="{07D40D60-A371-3746-AE79-A8A0DA64C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EC29A-9786-924D-875A-91FAF9B12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ekst, handschrift, whiteboard, overdekt&#10;&#10;Automatisch gegenereerde beschrijving">
            <a:extLst>
              <a:ext uri="{FF2B5EF4-FFF2-40B4-BE49-F238E27FC236}">
                <a16:creationId xmlns:a16="http://schemas.microsoft.com/office/drawing/2014/main" id="{8D17D79B-D341-7588-E09E-9871DDA0A537}"/>
              </a:ext>
            </a:extLst>
          </p:cNvPr>
          <p:cNvPicPr>
            <a:picLocks noChangeAspect="1"/>
          </p:cNvPicPr>
          <p:nvPr/>
        </p:nvPicPr>
        <p:blipFill>
          <a:blip r:embed="rId2">
            <a:extLst>
              <a:ext uri="{28A0092B-C50C-407E-A947-70E740481C1C}">
                <a14:useLocalDpi xmlns:a14="http://schemas.microsoft.com/office/drawing/2010/main" val="0"/>
              </a:ext>
            </a:extLst>
          </a:blip>
          <a:srcRect l="8992" r="21035" b="-3"/>
          <a:stretch/>
        </p:blipFill>
        <p:spPr>
          <a:xfrm>
            <a:off x="1587664" y="543426"/>
            <a:ext cx="3261821" cy="3496311"/>
          </a:xfrm>
          <a:prstGeom prst="rect">
            <a:avLst/>
          </a:prstGeom>
        </p:spPr>
      </p:pic>
      <p:pic>
        <p:nvPicPr>
          <p:cNvPr id="7" name="Afbeelding 6" descr="Afbeelding met kleding, persoon, overdekt, tekst&#10;&#10;Automatisch gegenereerde beschrijving">
            <a:extLst>
              <a:ext uri="{FF2B5EF4-FFF2-40B4-BE49-F238E27FC236}">
                <a16:creationId xmlns:a16="http://schemas.microsoft.com/office/drawing/2014/main" id="{39158B0C-87F9-E3BE-4483-529566CD58DD}"/>
              </a:ext>
            </a:extLst>
          </p:cNvPr>
          <p:cNvPicPr>
            <a:picLocks noChangeAspect="1"/>
          </p:cNvPicPr>
          <p:nvPr/>
        </p:nvPicPr>
        <p:blipFill>
          <a:blip r:embed="rId3">
            <a:extLst>
              <a:ext uri="{28A0092B-C50C-407E-A947-70E740481C1C}">
                <a14:useLocalDpi xmlns:a14="http://schemas.microsoft.com/office/drawing/2010/main" val="0"/>
              </a:ext>
            </a:extLst>
          </a:blip>
          <a:srcRect l="40420" r="7047" b="-1"/>
          <a:stretch/>
        </p:blipFill>
        <p:spPr>
          <a:xfrm>
            <a:off x="4974811" y="543426"/>
            <a:ext cx="3265215" cy="3496311"/>
          </a:xfrm>
          <a:prstGeom prst="rect">
            <a:avLst/>
          </a:prstGeom>
        </p:spPr>
      </p:pic>
      <p:pic>
        <p:nvPicPr>
          <p:cNvPr id="9" name="Afbeelding 8" descr="Afbeelding met persoon, tekst, kleding, computer&#10;&#10;Automatisch gegenereerde beschrijving">
            <a:extLst>
              <a:ext uri="{FF2B5EF4-FFF2-40B4-BE49-F238E27FC236}">
                <a16:creationId xmlns:a16="http://schemas.microsoft.com/office/drawing/2014/main" id="{2BC199F7-819B-DEF9-E844-6ED6192D332C}"/>
              </a:ext>
            </a:extLst>
          </p:cNvPr>
          <p:cNvPicPr>
            <a:picLocks noChangeAspect="1"/>
          </p:cNvPicPr>
          <p:nvPr/>
        </p:nvPicPr>
        <p:blipFill>
          <a:blip r:embed="rId4">
            <a:extLst>
              <a:ext uri="{28A0092B-C50C-407E-A947-70E740481C1C}">
                <a14:useLocalDpi xmlns:a14="http://schemas.microsoft.com/office/drawing/2010/main" val="0"/>
              </a:ext>
            </a:extLst>
          </a:blip>
          <a:srcRect l="20666" r="9234" b="-3"/>
          <a:stretch/>
        </p:blipFill>
        <p:spPr>
          <a:xfrm>
            <a:off x="8365352" y="543426"/>
            <a:ext cx="3265215" cy="3493598"/>
          </a:xfrm>
          <a:prstGeom prst="rect">
            <a:avLst/>
          </a:prstGeom>
        </p:spPr>
      </p:pic>
      <p:sp>
        <p:nvSpPr>
          <p:cNvPr id="13" name="Content Placeholder 12">
            <a:extLst>
              <a:ext uri="{FF2B5EF4-FFF2-40B4-BE49-F238E27FC236}">
                <a16:creationId xmlns:a16="http://schemas.microsoft.com/office/drawing/2014/main" id="{1130EFCD-8B70-87CD-47A6-7AD284DCCCA2}"/>
              </a:ext>
            </a:extLst>
          </p:cNvPr>
          <p:cNvSpPr>
            <a:spLocks noGrp="1"/>
          </p:cNvSpPr>
          <p:nvPr>
            <p:ph idx="1"/>
          </p:nvPr>
        </p:nvSpPr>
        <p:spPr>
          <a:xfrm>
            <a:off x="6666895" y="4469042"/>
            <a:ext cx="4963672" cy="1727042"/>
          </a:xfrm>
        </p:spPr>
        <p:txBody>
          <a:bodyPr>
            <a:normAutofit/>
          </a:bodyPr>
          <a:lstStyle/>
          <a:p>
            <a:endParaRPr lang="en-US" dirty="0"/>
          </a:p>
        </p:txBody>
      </p:sp>
    </p:spTree>
    <p:extLst>
      <p:ext uri="{BB962C8B-B14F-4D97-AF65-F5344CB8AC3E}">
        <p14:creationId xmlns:p14="http://schemas.microsoft.com/office/powerpoint/2010/main" val="228481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E13C2-44A0-BD27-D200-1E47183F89C3}"/>
              </a:ext>
            </a:extLst>
          </p:cNvPr>
          <p:cNvSpPr>
            <a:spLocks noGrp="1"/>
          </p:cNvSpPr>
          <p:nvPr>
            <p:ph type="title"/>
          </p:nvPr>
        </p:nvSpPr>
        <p:spPr/>
        <p:txBody>
          <a:bodyPr/>
          <a:lstStyle/>
          <a:p>
            <a:r>
              <a:rPr lang="nl-NL" dirty="0"/>
              <a:t>Deel III</a:t>
            </a:r>
            <a:br>
              <a:rPr lang="nl-NL" dirty="0"/>
            </a:br>
            <a:r>
              <a:rPr lang="nl-NL" dirty="0">
                <a:solidFill>
                  <a:schemeClr val="accent5">
                    <a:lumMod val="75000"/>
                  </a:schemeClr>
                </a:solidFill>
              </a:rPr>
              <a:t>Prototype</a:t>
            </a:r>
          </a:p>
        </p:txBody>
      </p:sp>
      <p:pic>
        <p:nvPicPr>
          <p:cNvPr id="5" name="Tijdelijke aanduiding voor inhoud 4" descr="Afbeelding met kunst, bloem&#10;&#10;Automatisch gegenereerde beschrijving">
            <a:extLst>
              <a:ext uri="{FF2B5EF4-FFF2-40B4-BE49-F238E27FC236}">
                <a16:creationId xmlns:a16="http://schemas.microsoft.com/office/drawing/2014/main" id="{08E07185-5F18-6340-9A0C-1B8D2EEB92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5745" t="17913" r="13205" b="62354"/>
          <a:stretch/>
        </p:blipFill>
        <p:spPr>
          <a:xfrm>
            <a:off x="6337300" y="2412923"/>
            <a:ext cx="5975350" cy="4445077"/>
          </a:xfrm>
        </p:spPr>
      </p:pic>
      <p:sp>
        <p:nvSpPr>
          <p:cNvPr id="6" name="Tekstvak 5">
            <a:extLst>
              <a:ext uri="{FF2B5EF4-FFF2-40B4-BE49-F238E27FC236}">
                <a16:creationId xmlns:a16="http://schemas.microsoft.com/office/drawing/2014/main" id="{FB4EB3C3-7C7A-F825-88A0-F39613C91AC5}"/>
              </a:ext>
            </a:extLst>
          </p:cNvPr>
          <p:cNvSpPr txBox="1"/>
          <p:nvPr/>
        </p:nvSpPr>
        <p:spPr>
          <a:xfrm>
            <a:off x="1663700" y="2755900"/>
            <a:ext cx="3676650" cy="2862322"/>
          </a:xfrm>
          <a:prstGeom prst="rect">
            <a:avLst/>
          </a:prstGeom>
          <a:noFill/>
        </p:spPr>
        <p:txBody>
          <a:bodyPr wrap="square" rtlCol="0">
            <a:spAutoFit/>
          </a:bodyPr>
          <a:lstStyle/>
          <a:p>
            <a:r>
              <a:rPr lang="nl-NL" dirty="0"/>
              <a:t>Starten met het maken van ons prototype. We kozen voor een opstelling van </a:t>
            </a:r>
            <a:r>
              <a:rPr lang="nl-NL" dirty="0">
                <a:solidFill>
                  <a:schemeClr val="accent5">
                    <a:lumMod val="60000"/>
                    <a:lumOff val="40000"/>
                  </a:schemeClr>
                </a:solidFill>
              </a:rPr>
              <a:t>2 laptops tegenover elkaar, gescheiden door een ‘spiegel’ gemaakt van karton en zilverfolie.</a:t>
            </a:r>
          </a:p>
          <a:p>
            <a:endParaRPr lang="nl-NL" dirty="0">
              <a:solidFill>
                <a:schemeClr val="accent5">
                  <a:lumMod val="60000"/>
                  <a:lumOff val="40000"/>
                </a:schemeClr>
              </a:solidFill>
            </a:endParaRPr>
          </a:p>
          <a:p>
            <a:r>
              <a:rPr lang="nl-NL" dirty="0">
                <a:solidFill>
                  <a:schemeClr val="accent5"/>
                </a:solidFill>
              </a:rPr>
              <a:t>(BC 2.2.1)</a:t>
            </a:r>
          </a:p>
          <a:p>
            <a:endParaRPr lang="nl-NL" dirty="0">
              <a:solidFill>
                <a:schemeClr val="accent5">
                  <a:lumMod val="60000"/>
                  <a:lumOff val="40000"/>
                </a:schemeClr>
              </a:solidFill>
            </a:endParaRPr>
          </a:p>
          <a:p>
            <a:endParaRPr lang="nl-NL" dirty="0">
              <a:solidFill>
                <a:schemeClr val="accent5">
                  <a:lumMod val="60000"/>
                  <a:lumOff val="40000"/>
                </a:schemeClr>
              </a:solidFill>
            </a:endParaRPr>
          </a:p>
        </p:txBody>
      </p:sp>
    </p:spTree>
    <p:extLst>
      <p:ext uri="{BB962C8B-B14F-4D97-AF65-F5344CB8AC3E}">
        <p14:creationId xmlns:p14="http://schemas.microsoft.com/office/powerpoint/2010/main" val="297567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80FDE0-B511-BFA6-5C8F-41A1A231BD5D}"/>
              </a:ext>
            </a:extLst>
          </p:cNvPr>
          <p:cNvSpPr>
            <a:spLocks noGrp="1"/>
          </p:cNvSpPr>
          <p:nvPr>
            <p:ph type="title"/>
          </p:nvPr>
        </p:nvSpPr>
        <p:spPr>
          <a:xfrm>
            <a:off x="5905767" y="455362"/>
            <a:ext cx="5721073" cy="1550419"/>
          </a:xfrm>
        </p:spPr>
        <p:txBody>
          <a:bodyPr>
            <a:normAutofit/>
          </a:bodyPr>
          <a:lstStyle/>
          <a:p>
            <a:r>
              <a:rPr lang="nl-NL" dirty="0"/>
              <a:t>Mijn aandeel in prototyping</a:t>
            </a:r>
          </a:p>
        </p:txBody>
      </p:sp>
      <p:pic>
        <p:nvPicPr>
          <p:cNvPr id="7" name="Afbeelding 6" descr="Afbeelding met kleding, persoon, schoeisel, person&#10;&#10;Automatisch gegenereerde beschrijving">
            <a:extLst>
              <a:ext uri="{FF2B5EF4-FFF2-40B4-BE49-F238E27FC236}">
                <a16:creationId xmlns:a16="http://schemas.microsoft.com/office/drawing/2014/main" id="{0CE4A96F-ED3E-7765-5BA7-376892AAF26A}"/>
              </a:ext>
            </a:extLst>
          </p:cNvPr>
          <p:cNvPicPr>
            <a:picLocks noChangeAspect="1"/>
          </p:cNvPicPr>
          <p:nvPr/>
        </p:nvPicPr>
        <p:blipFill>
          <a:blip r:embed="rId2">
            <a:extLst>
              <a:ext uri="{28A0092B-C50C-407E-A947-70E740481C1C}">
                <a14:useLocalDpi xmlns:a14="http://schemas.microsoft.com/office/drawing/2010/main" val="0"/>
              </a:ext>
            </a:extLst>
          </a:blip>
          <a:srcRect r="2" b="2"/>
          <a:stretch/>
        </p:blipFill>
        <p:spPr>
          <a:xfrm>
            <a:off x="539865" y="565153"/>
            <a:ext cx="2359152" cy="3145536"/>
          </a:xfrm>
          <a:prstGeom prst="rect">
            <a:avLst/>
          </a:prstGeom>
        </p:spPr>
      </p:pic>
      <p:pic>
        <p:nvPicPr>
          <p:cNvPr id="11" name="Afbeelding 10" descr="Afbeelding met persoon, kleding, schoeisel, vloer&#10;&#10;Automatisch gegenereerde beschrijving">
            <a:extLst>
              <a:ext uri="{FF2B5EF4-FFF2-40B4-BE49-F238E27FC236}">
                <a16:creationId xmlns:a16="http://schemas.microsoft.com/office/drawing/2014/main" id="{6CE5DA6F-6BCC-8ED8-90E2-1D448BEE9A6D}"/>
              </a:ext>
            </a:extLst>
          </p:cNvPr>
          <p:cNvPicPr>
            <a:picLocks noChangeAspect="1"/>
          </p:cNvPicPr>
          <p:nvPr/>
        </p:nvPicPr>
        <p:blipFill>
          <a:blip r:embed="rId3">
            <a:extLst>
              <a:ext uri="{28A0092B-C50C-407E-A947-70E740481C1C}">
                <a14:useLocalDpi xmlns:a14="http://schemas.microsoft.com/office/drawing/2010/main" val="0"/>
              </a:ext>
            </a:extLst>
          </a:blip>
          <a:srcRect r="5" b="180"/>
          <a:stretch/>
        </p:blipFill>
        <p:spPr>
          <a:xfrm>
            <a:off x="2899020" y="565153"/>
            <a:ext cx="2363283" cy="3145536"/>
          </a:xfrm>
          <a:prstGeom prst="rect">
            <a:avLst/>
          </a:prstGeom>
        </p:spPr>
      </p:pic>
      <p:pic>
        <p:nvPicPr>
          <p:cNvPr id="9" name="Afbeelding 8">
            <a:extLst>
              <a:ext uri="{FF2B5EF4-FFF2-40B4-BE49-F238E27FC236}">
                <a16:creationId xmlns:a16="http://schemas.microsoft.com/office/drawing/2014/main" id="{83076C7C-B444-8E37-DEDF-A72361FA4F4F}"/>
              </a:ext>
            </a:extLst>
          </p:cNvPr>
          <p:cNvPicPr>
            <a:picLocks noChangeAspect="1"/>
          </p:cNvPicPr>
          <p:nvPr/>
        </p:nvPicPr>
        <p:blipFill>
          <a:blip r:embed="rId4">
            <a:extLst>
              <a:ext uri="{28A0092B-C50C-407E-A947-70E740481C1C}">
                <a14:useLocalDpi xmlns:a14="http://schemas.microsoft.com/office/drawing/2010/main" val="0"/>
              </a:ext>
            </a:extLst>
          </a:blip>
          <a:srcRect r="2" b="2"/>
          <a:stretch/>
        </p:blipFill>
        <p:spPr>
          <a:xfrm>
            <a:off x="541725" y="3712464"/>
            <a:ext cx="2359152" cy="3145536"/>
          </a:xfrm>
          <a:prstGeom prst="rect">
            <a:avLst/>
          </a:prstGeom>
        </p:spPr>
      </p:pic>
      <p:sp>
        <p:nvSpPr>
          <p:cNvPr id="20" name="Rectangle 19">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kleding, persoon, Leren, meubels&#10;&#10;Automatisch gegenereerde beschrijving">
            <a:extLst>
              <a:ext uri="{FF2B5EF4-FFF2-40B4-BE49-F238E27FC236}">
                <a16:creationId xmlns:a16="http://schemas.microsoft.com/office/drawing/2014/main" id="{F589C119-F5E7-9C69-19B2-1ECBE1DD2602}"/>
              </a:ext>
            </a:extLst>
          </p:cNvPr>
          <p:cNvPicPr>
            <a:picLocks noChangeAspect="1"/>
          </p:cNvPicPr>
          <p:nvPr/>
        </p:nvPicPr>
        <p:blipFill>
          <a:blip r:embed="rId5">
            <a:extLst>
              <a:ext uri="{28A0092B-C50C-407E-A947-70E740481C1C}">
                <a14:useLocalDpi xmlns:a14="http://schemas.microsoft.com/office/drawing/2010/main" val="0"/>
              </a:ext>
            </a:extLst>
          </a:blip>
          <a:srcRect l="41499" r="16150" b="-1"/>
          <a:stretch/>
        </p:blipFill>
        <p:spPr>
          <a:xfrm>
            <a:off x="2894007" y="3712464"/>
            <a:ext cx="2368296" cy="3145532"/>
          </a:xfrm>
          <a:prstGeom prst="rect">
            <a:avLst/>
          </a:prstGeom>
        </p:spPr>
      </p:pic>
      <p:sp>
        <p:nvSpPr>
          <p:cNvPr id="15" name="Content Placeholder 14">
            <a:extLst>
              <a:ext uri="{FF2B5EF4-FFF2-40B4-BE49-F238E27FC236}">
                <a16:creationId xmlns:a16="http://schemas.microsoft.com/office/drawing/2014/main" id="{D8010C5B-EB59-52FB-DA2B-A1E31B977662}"/>
              </a:ext>
            </a:extLst>
          </p:cNvPr>
          <p:cNvSpPr>
            <a:spLocks noGrp="1"/>
          </p:cNvSpPr>
          <p:nvPr>
            <p:ph idx="1"/>
          </p:nvPr>
        </p:nvSpPr>
        <p:spPr>
          <a:xfrm>
            <a:off x="5905766" y="2160016"/>
            <a:ext cx="5721073" cy="3926152"/>
          </a:xfrm>
        </p:spPr>
        <p:txBody>
          <a:bodyPr>
            <a:normAutofit/>
          </a:bodyPr>
          <a:lstStyle/>
          <a:p>
            <a:r>
              <a:rPr lang="en-US" dirty="0" err="1"/>
              <a:t>Ik</a:t>
            </a:r>
            <a:r>
              <a:rPr lang="en-US" dirty="0"/>
              <a:t> </a:t>
            </a:r>
            <a:r>
              <a:rPr lang="en-US" dirty="0" err="1"/>
              <a:t>ondersteunde</a:t>
            </a:r>
            <a:r>
              <a:rPr lang="en-US" dirty="0"/>
              <a:t> met het in </a:t>
            </a:r>
            <a:r>
              <a:rPr lang="en-US" dirty="0" err="1"/>
              <a:t>elkaar</a:t>
            </a:r>
            <a:r>
              <a:rPr lang="en-US" dirty="0"/>
              <a:t> </a:t>
            </a:r>
            <a:r>
              <a:rPr lang="en-US" dirty="0" err="1"/>
              <a:t>zetten</a:t>
            </a:r>
            <a:r>
              <a:rPr lang="en-US" dirty="0"/>
              <a:t> van het prototype</a:t>
            </a:r>
          </a:p>
          <a:p>
            <a:pPr marL="0" indent="0">
              <a:buNone/>
            </a:pPr>
            <a:r>
              <a:rPr lang="en-US" dirty="0">
                <a:solidFill>
                  <a:schemeClr val="accent5">
                    <a:lumMod val="60000"/>
                    <a:lumOff val="40000"/>
                  </a:schemeClr>
                </a:solidFill>
              </a:rPr>
              <a:t>(</a:t>
            </a:r>
            <a:r>
              <a:rPr lang="en-US" dirty="0" err="1">
                <a:solidFill>
                  <a:schemeClr val="accent5">
                    <a:lumMod val="60000"/>
                    <a:lumOff val="40000"/>
                  </a:schemeClr>
                </a:solidFill>
              </a:rPr>
              <a:t>lijmen</a:t>
            </a:r>
            <a:r>
              <a:rPr lang="en-US" dirty="0">
                <a:solidFill>
                  <a:schemeClr val="accent5">
                    <a:lumMod val="60000"/>
                    <a:lumOff val="40000"/>
                  </a:schemeClr>
                </a:solidFill>
              </a:rPr>
              <a:t>, </a:t>
            </a:r>
            <a:r>
              <a:rPr lang="en-US" dirty="0" err="1">
                <a:solidFill>
                  <a:schemeClr val="accent5">
                    <a:lumMod val="60000"/>
                    <a:lumOff val="40000"/>
                  </a:schemeClr>
                </a:solidFill>
              </a:rPr>
              <a:t>vasthouden</a:t>
            </a:r>
            <a:r>
              <a:rPr lang="en-US" dirty="0">
                <a:solidFill>
                  <a:schemeClr val="accent5">
                    <a:lumMod val="60000"/>
                    <a:lumOff val="40000"/>
                  </a:schemeClr>
                </a:solidFill>
              </a:rPr>
              <a:t> van </a:t>
            </a:r>
            <a:r>
              <a:rPr lang="en-US" dirty="0" err="1">
                <a:solidFill>
                  <a:schemeClr val="accent5">
                    <a:lumMod val="60000"/>
                    <a:lumOff val="40000"/>
                  </a:schemeClr>
                </a:solidFill>
              </a:rPr>
              <a:t>materiaal</a:t>
            </a:r>
            <a:r>
              <a:rPr lang="en-US" dirty="0">
                <a:solidFill>
                  <a:schemeClr val="accent5">
                    <a:lumMod val="60000"/>
                    <a:lumOff val="40000"/>
                  </a:schemeClr>
                </a:solidFill>
              </a:rPr>
              <a:t> </a:t>
            </a:r>
            <a:r>
              <a:rPr lang="en-US" dirty="0" err="1">
                <a:solidFill>
                  <a:schemeClr val="accent5">
                    <a:lumMod val="60000"/>
                    <a:lumOff val="40000"/>
                  </a:schemeClr>
                </a:solidFill>
              </a:rPr>
              <a:t>zodat</a:t>
            </a:r>
            <a:r>
              <a:rPr lang="en-US" dirty="0">
                <a:solidFill>
                  <a:schemeClr val="accent5">
                    <a:lumMod val="60000"/>
                    <a:lumOff val="40000"/>
                  </a:schemeClr>
                </a:solidFill>
              </a:rPr>
              <a:t> Jochem </a:t>
            </a:r>
            <a:r>
              <a:rPr lang="en-US" dirty="0" err="1">
                <a:solidFill>
                  <a:schemeClr val="accent5">
                    <a:lumMod val="60000"/>
                    <a:lumOff val="40000"/>
                  </a:schemeClr>
                </a:solidFill>
              </a:rPr>
              <a:t>zich</a:t>
            </a:r>
            <a:r>
              <a:rPr lang="en-US" dirty="0">
                <a:solidFill>
                  <a:schemeClr val="accent5">
                    <a:lumMod val="60000"/>
                    <a:lumOff val="40000"/>
                  </a:schemeClr>
                </a:solidFill>
              </a:rPr>
              <a:t> </a:t>
            </a:r>
            <a:r>
              <a:rPr lang="en-US" dirty="0" err="1">
                <a:solidFill>
                  <a:schemeClr val="accent5">
                    <a:lumMod val="60000"/>
                    <a:lumOff val="40000"/>
                  </a:schemeClr>
                </a:solidFill>
              </a:rPr>
              <a:t>niet</a:t>
            </a:r>
            <a:r>
              <a:rPr lang="en-US" dirty="0">
                <a:solidFill>
                  <a:schemeClr val="accent5">
                    <a:lumMod val="60000"/>
                    <a:lumOff val="40000"/>
                  </a:schemeClr>
                </a:solidFill>
              </a:rPr>
              <a:t> </a:t>
            </a:r>
            <a:r>
              <a:rPr lang="en-US" dirty="0" err="1">
                <a:solidFill>
                  <a:schemeClr val="accent5">
                    <a:lumMod val="60000"/>
                    <a:lumOff val="40000"/>
                  </a:schemeClr>
                </a:solidFill>
              </a:rPr>
              <a:t>zou</a:t>
            </a:r>
            <a:r>
              <a:rPr lang="en-US" dirty="0">
                <a:solidFill>
                  <a:schemeClr val="accent5">
                    <a:lumMod val="60000"/>
                    <a:lumOff val="40000"/>
                  </a:schemeClr>
                </a:solidFill>
              </a:rPr>
              <a:t> </a:t>
            </a:r>
            <a:r>
              <a:rPr lang="en-US" dirty="0" err="1">
                <a:solidFill>
                  <a:schemeClr val="accent5">
                    <a:lumMod val="60000"/>
                    <a:lumOff val="40000"/>
                  </a:schemeClr>
                </a:solidFill>
              </a:rPr>
              <a:t>snijden</a:t>
            </a:r>
            <a:r>
              <a:rPr lang="en-US" dirty="0">
                <a:solidFill>
                  <a:schemeClr val="accent5">
                    <a:lumMod val="60000"/>
                    <a:lumOff val="40000"/>
                  </a:schemeClr>
                </a:solidFill>
              </a:rPr>
              <a:t> – </a:t>
            </a:r>
            <a:r>
              <a:rPr lang="en-US" dirty="0" err="1">
                <a:solidFill>
                  <a:schemeClr val="accent5">
                    <a:lumMod val="60000"/>
                    <a:lumOff val="40000"/>
                  </a:schemeClr>
                </a:solidFill>
              </a:rPr>
              <a:t>oeps</a:t>
            </a:r>
            <a:r>
              <a:rPr lang="en-US" dirty="0">
                <a:solidFill>
                  <a:schemeClr val="accent5">
                    <a:lumMod val="60000"/>
                    <a:lumOff val="40000"/>
                  </a:schemeClr>
                </a:solidFill>
              </a:rPr>
              <a:t>!, </a:t>
            </a:r>
            <a:r>
              <a:rPr lang="en-US" dirty="0" err="1">
                <a:solidFill>
                  <a:schemeClr val="accent5">
                    <a:lumMod val="60000"/>
                    <a:lumOff val="40000"/>
                  </a:schemeClr>
                </a:solidFill>
              </a:rPr>
              <a:t>uitsnijden</a:t>
            </a:r>
            <a:r>
              <a:rPr lang="en-US" dirty="0">
                <a:solidFill>
                  <a:schemeClr val="accent5">
                    <a:lumMod val="60000"/>
                    <a:lumOff val="40000"/>
                  </a:schemeClr>
                </a:solidFill>
              </a:rPr>
              <a:t>)</a:t>
            </a:r>
          </a:p>
          <a:p>
            <a:pPr marL="0" indent="0">
              <a:buNone/>
            </a:pPr>
            <a:endParaRPr lang="en-US" dirty="0">
              <a:solidFill>
                <a:schemeClr val="accent5">
                  <a:lumMod val="60000"/>
                  <a:lumOff val="40000"/>
                </a:schemeClr>
              </a:solidFill>
            </a:endParaRPr>
          </a:p>
        </p:txBody>
      </p:sp>
    </p:spTree>
    <p:extLst>
      <p:ext uri="{BB962C8B-B14F-4D97-AF65-F5344CB8AC3E}">
        <p14:creationId xmlns:p14="http://schemas.microsoft.com/office/powerpoint/2010/main" val="384122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07246B-9FE5-4A72-D081-CAD466E16D57}"/>
              </a:ext>
            </a:extLst>
          </p:cNvPr>
          <p:cNvSpPr>
            <a:spLocks noGrp="1"/>
          </p:cNvSpPr>
          <p:nvPr>
            <p:ph type="title"/>
          </p:nvPr>
        </p:nvSpPr>
        <p:spPr/>
        <p:txBody>
          <a:bodyPr/>
          <a:lstStyle/>
          <a:p>
            <a:r>
              <a:rPr lang="nl-NL" dirty="0"/>
              <a:t>Deel IV</a:t>
            </a:r>
            <a:br>
              <a:rPr lang="nl-NL" dirty="0"/>
            </a:br>
            <a:r>
              <a:rPr lang="nl-NL" dirty="0">
                <a:solidFill>
                  <a:schemeClr val="accent5"/>
                </a:solidFill>
              </a:rPr>
              <a:t>Pitch</a:t>
            </a:r>
          </a:p>
        </p:txBody>
      </p:sp>
      <p:pic>
        <p:nvPicPr>
          <p:cNvPr id="4" name="OCVideo.753123743.522322">
            <a:hlinkClick r:id="" action="ppaction://media"/>
            <a:extLst>
              <a:ext uri="{FF2B5EF4-FFF2-40B4-BE49-F238E27FC236}">
                <a16:creationId xmlns:a16="http://schemas.microsoft.com/office/drawing/2014/main" id="{8D4351D2-3875-E12D-0A57-C98E97D3A2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41625" y="2160588"/>
            <a:ext cx="6978650" cy="3925887"/>
          </a:xfrm>
        </p:spPr>
      </p:pic>
      <p:pic>
        <p:nvPicPr>
          <p:cNvPr id="6" name="Afbeelding 5">
            <a:extLst>
              <a:ext uri="{FF2B5EF4-FFF2-40B4-BE49-F238E27FC236}">
                <a16:creationId xmlns:a16="http://schemas.microsoft.com/office/drawing/2014/main" id="{3A06B683-D61E-BE94-A1FB-310895F7CF4B}"/>
              </a:ext>
            </a:extLst>
          </p:cNvPr>
          <p:cNvPicPr>
            <a:picLocks noChangeAspect="1"/>
          </p:cNvPicPr>
          <p:nvPr/>
        </p:nvPicPr>
        <p:blipFill>
          <a:blip r:embed="rId5">
            <a:extLst>
              <a:ext uri="{28A0092B-C50C-407E-A947-70E740481C1C}">
                <a14:useLocalDpi xmlns:a14="http://schemas.microsoft.com/office/drawing/2010/main" val="0"/>
              </a:ext>
            </a:extLst>
          </a:blip>
          <a:srcRect l="42406" r="6871" b="80463"/>
          <a:stretch/>
        </p:blipFill>
        <p:spPr>
          <a:xfrm>
            <a:off x="7477351" y="5331"/>
            <a:ext cx="4943249" cy="2946400"/>
          </a:xfrm>
          <a:prstGeom prst="rect">
            <a:avLst/>
          </a:prstGeom>
        </p:spPr>
      </p:pic>
    </p:spTree>
    <p:extLst>
      <p:ext uri="{BB962C8B-B14F-4D97-AF65-F5344CB8AC3E}">
        <p14:creationId xmlns:p14="http://schemas.microsoft.com/office/powerpoint/2010/main" val="237794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0F8CA-4052-FDAC-53A2-D3DB3A1A2ECD}"/>
              </a:ext>
            </a:extLst>
          </p:cNvPr>
          <p:cNvSpPr>
            <a:spLocks noGrp="1"/>
          </p:cNvSpPr>
          <p:nvPr>
            <p:ph type="title"/>
          </p:nvPr>
        </p:nvSpPr>
        <p:spPr/>
        <p:txBody>
          <a:bodyPr/>
          <a:lstStyle/>
          <a:p>
            <a:r>
              <a:rPr lang="nl-NL" dirty="0">
                <a:solidFill>
                  <a:schemeClr val="accent5"/>
                </a:solidFill>
              </a:rPr>
              <a:t>BC 2.3.1 </a:t>
            </a:r>
            <a:r>
              <a:rPr lang="nl-NL" dirty="0"/>
              <a:t>– mijn sterke punten en zwaktes</a:t>
            </a:r>
          </a:p>
        </p:txBody>
      </p:sp>
      <p:sp>
        <p:nvSpPr>
          <p:cNvPr id="3" name="Tijdelijke aanduiding voor inhoud 2">
            <a:extLst>
              <a:ext uri="{FF2B5EF4-FFF2-40B4-BE49-F238E27FC236}">
                <a16:creationId xmlns:a16="http://schemas.microsoft.com/office/drawing/2014/main" id="{6547E635-90D9-160D-BEE6-81BA2A50C73E}"/>
              </a:ext>
            </a:extLst>
          </p:cNvPr>
          <p:cNvSpPr>
            <a:spLocks noGrp="1"/>
          </p:cNvSpPr>
          <p:nvPr>
            <p:ph idx="1"/>
          </p:nvPr>
        </p:nvSpPr>
        <p:spPr>
          <a:xfrm>
            <a:off x="1587710" y="2160016"/>
            <a:ext cx="3066840" cy="3926152"/>
          </a:xfrm>
        </p:spPr>
        <p:txBody>
          <a:bodyPr/>
          <a:lstStyle/>
          <a:p>
            <a:r>
              <a:rPr lang="nl-NL" dirty="0"/>
              <a:t>Pluspunten:</a:t>
            </a:r>
          </a:p>
          <a:p>
            <a:pPr marL="0" indent="0">
              <a:buNone/>
            </a:pPr>
            <a:r>
              <a:rPr lang="nl-NL" dirty="0">
                <a:solidFill>
                  <a:srgbClr val="92D050"/>
                </a:solidFill>
              </a:rPr>
              <a:t>+ </a:t>
            </a:r>
            <a:r>
              <a:rPr lang="nl-NL" dirty="0" err="1">
                <a:solidFill>
                  <a:srgbClr val="92D050"/>
                </a:solidFill>
              </a:rPr>
              <a:t>Ijverig</a:t>
            </a:r>
            <a:endParaRPr lang="nl-NL" dirty="0">
              <a:solidFill>
                <a:srgbClr val="92D050"/>
              </a:solidFill>
            </a:endParaRPr>
          </a:p>
          <a:p>
            <a:pPr marL="0" indent="0">
              <a:buNone/>
            </a:pPr>
            <a:r>
              <a:rPr lang="nl-NL" dirty="0">
                <a:solidFill>
                  <a:srgbClr val="92D050"/>
                </a:solidFill>
              </a:rPr>
              <a:t>+ Nuchter</a:t>
            </a:r>
          </a:p>
          <a:p>
            <a:pPr marL="0" indent="0">
              <a:buNone/>
            </a:pPr>
            <a:r>
              <a:rPr lang="nl-NL" dirty="0">
                <a:solidFill>
                  <a:srgbClr val="92D050"/>
                </a:solidFill>
              </a:rPr>
              <a:t>+ Oplettend (2x)</a:t>
            </a:r>
          </a:p>
          <a:p>
            <a:pPr marL="0" indent="0">
              <a:buNone/>
            </a:pPr>
            <a:r>
              <a:rPr lang="nl-NL" dirty="0">
                <a:solidFill>
                  <a:srgbClr val="92D050"/>
                </a:solidFill>
              </a:rPr>
              <a:t>+ Ordelijk (2x)</a:t>
            </a:r>
          </a:p>
          <a:p>
            <a:pPr marL="0" indent="0">
              <a:buNone/>
            </a:pPr>
            <a:r>
              <a:rPr lang="nl-NL" dirty="0">
                <a:solidFill>
                  <a:srgbClr val="92D050"/>
                </a:solidFill>
              </a:rPr>
              <a:t>+ duidelijk</a:t>
            </a:r>
          </a:p>
          <a:p>
            <a:pPr marL="0" indent="0">
              <a:buNone/>
            </a:pPr>
            <a:r>
              <a:rPr lang="nl-NL" dirty="0">
                <a:solidFill>
                  <a:srgbClr val="92D050"/>
                </a:solidFill>
              </a:rPr>
              <a:t>+ doelgericht</a:t>
            </a:r>
          </a:p>
        </p:txBody>
      </p:sp>
      <p:sp>
        <p:nvSpPr>
          <p:cNvPr id="4" name="Tijdelijke aanduiding voor inhoud 2">
            <a:extLst>
              <a:ext uri="{FF2B5EF4-FFF2-40B4-BE49-F238E27FC236}">
                <a16:creationId xmlns:a16="http://schemas.microsoft.com/office/drawing/2014/main" id="{318EFE45-AB76-DBB8-FC66-9F3BF5E79EA9}"/>
              </a:ext>
            </a:extLst>
          </p:cNvPr>
          <p:cNvSpPr txBox="1">
            <a:spLocks/>
          </p:cNvSpPr>
          <p:nvPr/>
        </p:nvSpPr>
        <p:spPr>
          <a:xfrm>
            <a:off x="4562580" y="2173732"/>
            <a:ext cx="3066840" cy="392615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Zwaktes:</a:t>
            </a:r>
          </a:p>
          <a:p>
            <a:pPr>
              <a:buFontTx/>
              <a:buChar char="-"/>
            </a:pPr>
            <a:r>
              <a:rPr lang="nl-NL" dirty="0">
                <a:solidFill>
                  <a:schemeClr val="accent5"/>
                </a:solidFill>
              </a:rPr>
              <a:t>Chaotisch (3x)</a:t>
            </a:r>
          </a:p>
          <a:p>
            <a:pPr>
              <a:buFontTx/>
              <a:buChar char="-"/>
            </a:pPr>
            <a:r>
              <a:rPr lang="nl-NL" dirty="0">
                <a:solidFill>
                  <a:schemeClr val="accent5"/>
                </a:solidFill>
              </a:rPr>
              <a:t>Fanatiek</a:t>
            </a:r>
          </a:p>
        </p:txBody>
      </p:sp>
      <p:sp>
        <p:nvSpPr>
          <p:cNvPr id="5" name="Tekstvak 4">
            <a:extLst>
              <a:ext uri="{FF2B5EF4-FFF2-40B4-BE49-F238E27FC236}">
                <a16:creationId xmlns:a16="http://schemas.microsoft.com/office/drawing/2014/main" id="{6B6BFDC8-C769-E35C-5BAD-082D44E2FE9A}"/>
              </a:ext>
            </a:extLst>
          </p:cNvPr>
          <p:cNvSpPr txBox="1"/>
          <p:nvPr/>
        </p:nvSpPr>
        <p:spPr>
          <a:xfrm>
            <a:off x="7937500" y="1922489"/>
            <a:ext cx="3257550" cy="4401205"/>
          </a:xfrm>
          <a:prstGeom prst="rect">
            <a:avLst/>
          </a:prstGeom>
          <a:noFill/>
        </p:spPr>
        <p:txBody>
          <a:bodyPr wrap="square" rtlCol="0">
            <a:spAutoFit/>
          </a:bodyPr>
          <a:lstStyle/>
          <a:p>
            <a:r>
              <a:rPr lang="nl-NL" sz="2800" dirty="0">
                <a:solidFill>
                  <a:schemeClr val="accent5"/>
                </a:solidFill>
              </a:rPr>
              <a:t>Conclusie</a:t>
            </a:r>
          </a:p>
          <a:p>
            <a:r>
              <a:rPr lang="nl-NL" dirty="0">
                <a:solidFill>
                  <a:schemeClr val="accent5">
                    <a:lumMod val="40000"/>
                    <a:lumOff val="60000"/>
                  </a:schemeClr>
                </a:solidFill>
              </a:rPr>
              <a:t>Ik haal hieruit dat ik best wel eens wat rustiger mag werken. Chaotisch werken bij een opdracht zoals deze is niet altijd even optimaal, </a:t>
            </a:r>
            <a:r>
              <a:rPr lang="nl-NL" dirty="0" err="1">
                <a:solidFill>
                  <a:schemeClr val="accent5">
                    <a:lumMod val="40000"/>
                    <a:lumOff val="60000"/>
                  </a:schemeClr>
                </a:solidFill>
              </a:rPr>
              <a:t>ookal</a:t>
            </a:r>
            <a:r>
              <a:rPr lang="nl-NL" dirty="0">
                <a:solidFill>
                  <a:schemeClr val="accent5">
                    <a:lumMod val="40000"/>
                    <a:lumOff val="60000"/>
                  </a:schemeClr>
                </a:solidFill>
              </a:rPr>
              <a:t> val ik er snel in. Dat ik fanatiek bezig ben, kan ook téveel van het goede zijn, waardoor ik misschien ga focussen op punten die niet van belang zijn. Al in al, is dit inzichtelijk en kan ik hier mijn werkhouding in de toekomst op aanpassen.</a:t>
            </a:r>
          </a:p>
        </p:txBody>
      </p:sp>
    </p:spTree>
    <p:extLst>
      <p:ext uri="{BB962C8B-B14F-4D97-AF65-F5344CB8AC3E}">
        <p14:creationId xmlns:p14="http://schemas.microsoft.com/office/powerpoint/2010/main" val="2869680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0E55-BECD-493F-BB42-7DA0043C5CBF}"/>
              </a:ext>
            </a:extLst>
          </p:cNvPr>
          <p:cNvSpPr>
            <a:spLocks noGrp="1"/>
          </p:cNvSpPr>
          <p:nvPr>
            <p:ph type="title"/>
          </p:nvPr>
        </p:nvSpPr>
        <p:spPr/>
        <p:txBody>
          <a:bodyPr/>
          <a:lstStyle/>
          <a:p>
            <a:pPr algn="r"/>
            <a:r>
              <a:rPr lang="nl-NL" dirty="0"/>
              <a:t>Wat hield de opdracht in?</a:t>
            </a:r>
            <a:br>
              <a:rPr lang="nl-NL" dirty="0"/>
            </a:br>
            <a:r>
              <a:rPr lang="nl-NL" i="1" spc="300" dirty="0" err="1"/>
              <a:t>Wicked</a:t>
            </a:r>
            <a:r>
              <a:rPr lang="nl-NL" i="1" spc="300" dirty="0"/>
              <a:t> </a:t>
            </a:r>
            <a:r>
              <a:rPr lang="nl-NL" i="1" spc="300" dirty="0" err="1"/>
              <a:t>Assignment</a:t>
            </a:r>
            <a:endParaRPr lang="nl-NL" i="1" spc="300" dirty="0"/>
          </a:p>
        </p:txBody>
      </p:sp>
      <p:sp>
        <p:nvSpPr>
          <p:cNvPr id="3" name="Tijdelijke aanduiding voor inhoud 2">
            <a:extLst>
              <a:ext uri="{FF2B5EF4-FFF2-40B4-BE49-F238E27FC236}">
                <a16:creationId xmlns:a16="http://schemas.microsoft.com/office/drawing/2014/main" id="{F95FE619-B318-C9D7-0127-608BEB025CD3}"/>
              </a:ext>
            </a:extLst>
          </p:cNvPr>
          <p:cNvSpPr>
            <a:spLocks noGrp="1"/>
          </p:cNvSpPr>
          <p:nvPr>
            <p:ph idx="1"/>
          </p:nvPr>
        </p:nvSpPr>
        <p:spPr/>
        <p:txBody>
          <a:bodyPr/>
          <a:lstStyle/>
          <a:p>
            <a:pPr marL="0" indent="0">
              <a:buNone/>
            </a:pPr>
            <a:r>
              <a:rPr lang="nl-NL" dirty="0">
                <a:solidFill>
                  <a:schemeClr val="accent5">
                    <a:lumMod val="60000"/>
                    <a:lumOff val="40000"/>
                  </a:schemeClr>
                </a:solidFill>
              </a:rPr>
              <a:t>Twee visualisaties: een </a:t>
            </a:r>
            <a:r>
              <a:rPr lang="nl-NL" dirty="0" err="1">
                <a:solidFill>
                  <a:schemeClr val="accent5">
                    <a:lumMod val="60000"/>
                    <a:lumOff val="40000"/>
                  </a:schemeClr>
                </a:solidFill>
              </a:rPr>
              <a:t>group</a:t>
            </a:r>
            <a:r>
              <a:rPr lang="nl-NL" dirty="0">
                <a:solidFill>
                  <a:schemeClr val="accent5">
                    <a:lumMod val="60000"/>
                    <a:lumOff val="40000"/>
                  </a:schemeClr>
                </a:solidFill>
              </a:rPr>
              <a:t> </a:t>
            </a:r>
            <a:r>
              <a:rPr lang="nl-NL" dirty="0" err="1">
                <a:solidFill>
                  <a:schemeClr val="accent5">
                    <a:lumMod val="60000"/>
                    <a:lumOff val="40000"/>
                  </a:schemeClr>
                </a:solidFill>
              </a:rPr>
              <a:t>journey</a:t>
            </a:r>
            <a:r>
              <a:rPr lang="nl-NL" dirty="0">
                <a:solidFill>
                  <a:schemeClr val="accent5">
                    <a:lumMod val="60000"/>
                    <a:lumOff val="40000"/>
                  </a:schemeClr>
                </a:solidFill>
              </a:rPr>
              <a:t> </a:t>
            </a:r>
            <a:r>
              <a:rPr lang="nl-NL" dirty="0" err="1">
                <a:solidFill>
                  <a:schemeClr val="accent5">
                    <a:lumMod val="60000"/>
                    <a:lumOff val="40000"/>
                  </a:schemeClr>
                </a:solidFill>
              </a:rPr>
              <a:t>èn</a:t>
            </a:r>
            <a:r>
              <a:rPr lang="nl-NL" dirty="0">
                <a:solidFill>
                  <a:schemeClr val="accent5">
                    <a:lumMod val="60000"/>
                    <a:lumOff val="40000"/>
                  </a:schemeClr>
                </a:solidFill>
              </a:rPr>
              <a:t> een student </a:t>
            </a:r>
            <a:r>
              <a:rPr lang="nl-NL" dirty="0" err="1">
                <a:solidFill>
                  <a:schemeClr val="accent5">
                    <a:lumMod val="60000"/>
                    <a:lumOff val="40000"/>
                  </a:schemeClr>
                </a:solidFill>
              </a:rPr>
              <a:t>journey</a:t>
            </a:r>
            <a:r>
              <a:rPr lang="nl-NL" dirty="0">
                <a:solidFill>
                  <a:schemeClr val="accent5">
                    <a:lumMod val="60000"/>
                    <a:lumOff val="40000"/>
                  </a:schemeClr>
                </a:solidFill>
              </a:rPr>
              <a:t>. Dit maak ik aan de hand van afgelopen week, vooral doelend op de </a:t>
            </a:r>
            <a:r>
              <a:rPr lang="nl-NL" dirty="0" err="1">
                <a:solidFill>
                  <a:schemeClr val="accent5">
                    <a:lumMod val="60000"/>
                    <a:lumOff val="40000"/>
                  </a:schemeClr>
                </a:solidFill>
              </a:rPr>
              <a:t>Wicked</a:t>
            </a:r>
            <a:r>
              <a:rPr lang="nl-NL" dirty="0">
                <a:solidFill>
                  <a:schemeClr val="accent5">
                    <a:lumMod val="60000"/>
                    <a:lumOff val="40000"/>
                  </a:schemeClr>
                </a:solidFill>
              </a:rPr>
              <a:t> </a:t>
            </a:r>
            <a:r>
              <a:rPr lang="nl-NL" dirty="0" err="1">
                <a:solidFill>
                  <a:schemeClr val="accent5">
                    <a:lumMod val="60000"/>
                    <a:lumOff val="40000"/>
                  </a:schemeClr>
                </a:solidFill>
              </a:rPr>
              <a:t>Assignment</a:t>
            </a:r>
            <a:r>
              <a:rPr lang="nl-NL" dirty="0">
                <a:solidFill>
                  <a:schemeClr val="accent5">
                    <a:lumMod val="60000"/>
                    <a:lumOff val="40000"/>
                  </a:schemeClr>
                </a:solidFill>
              </a:rPr>
              <a:t>. We kregen hier een stelling om vanuit te starten, waardoor we gingen divergeren, waar veel ontwerpvragen en ideeën uit voort kwamen, om vervolgens te gaan convergeren, waar we gericht naar één punt gingen werken. Hiertussen paste we veel creatieve technieken toe om tot dit punt te komen, en uiteindelijk maakte we een prototype om onze oplossing tot het probleem aan te tonen.</a:t>
            </a:r>
          </a:p>
        </p:txBody>
      </p:sp>
    </p:spTree>
    <p:extLst>
      <p:ext uri="{BB962C8B-B14F-4D97-AF65-F5344CB8AC3E}">
        <p14:creationId xmlns:p14="http://schemas.microsoft.com/office/powerpoint/2010/main" val="2091517450"/>
      </p:ext>
    </p:extLst>
  </p:cSld>
  <p:clrMapOvr>
    <a:masterClrMapping/>
  </p:clrMapOvr>
  <mc:AlternateContent xmlns:mc="http://schemas.openxmlformats.org/markup-compatibility/2006" xmlns:p14="http://schemas.microsoft.com/office/powerpoint/2010/main">
    <mc:Choice Requires="p14">
      <p:transition spd="slow" p14:dur="3000">
        <p:pull/>
      </p:transition>
    </mc:Choice>
    <mc:Fallback xmlns="">
      <p:transition spd="slow">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15A8DDA3-B4FC-D445-AA06-C92ABAE24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8543" y="5476671"/>
            <a:ext cx="2770698" cy="138132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2">
            <a:extLst>
              <a:ext uri="{FF2B5EF4-FFF2-40B4-BE49-F238E27FC236}">
                <a16:creationId xmlns:a16="http://schemas.microsoft.com/office/drawing/2014/main" id="{9FD0692D-A304-5E4A-BCD9-C00690321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8542" y="4101177"/>
            <a:ext cx="1373567" cy="2756824"/>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el 1">
            <a:extLst>
              <a:ext uri="{FF2B5EF4-FFF2-40B4-BE49-F238E27FC236}">
                <a16:creationId xmlns:a16="http://schemas.microsoft.com/office/drawing/2014/main" id="{FDB2E961-1E92-531C-BDF3-5C01C05E0CA6}"/>
              </a:ext>
            </a:extLst>
          </p:cNvPr>
          <p:cNvSpPr>
            <a:spLocks noGrp="1"/>
          </p:cNvSpPr>
          <p:nvPr>
            <p:ph type="title"/>
          </p:nvPr>
        </p:nvSpPr>
        <p:spPr>
          <a:xfrm>
            <a:off x="1388542" y="455362"/>
            <a:ext cx="3183457" cy="3392972"/>
          </a:xfrm>
        </p:spPr>
        <p:txBody>
          <a:bodyPr>
            <a:normAutofit/>
          </a:bodyPr>
          <a:lstStyle/>
          <a:p>
            <a:r>
              <a:rPr lang="nl-NL" sz="2100"/>
              <a:t>Beoordelingscriteria</a:t>
            </a:r>
          </a:p>
        </p:txBody>
      </p:sp>
      <p:graphicFrame>
        <p:nvGraphicFramePr>
          <p:cNvPr id="18" name="Tijdelijke aanduiding voor inhoud 2">
            <a:extLst>
              <a:ext uri="{FF2B5EF4-FFF2-40B4-BE49-F238E27FC236}">
                <a16:creationId xmlns:a16="http://schemas.microsoft.com/office/drawing/2014/main" id="{05CB4BCB-FA8F-79D0-8D37-3883C60DF421}"/>
              </a:ext>
            </a:extLst>
          </p:cNvPr>
          <p:cNvGraphicFramePr>
            <a:graphicFrameLocks noGrp="1"/>
          </p:cNvGraphicFramePr>
          <p:nvPr>
            <p:ph idx="1"/>
            <p:extLst>
              <p:ext uri="{D42A27DB-BD31-4B8C-83A1-F6EECF244321}">
                <p14:modId xmlns:p14="http://schemas.microsoft.com/office/powerpoint/2010/main" val="1641033307"/>
              </p:ext>
            </p:extLst>
          </p:nvPr>
        </p:nvGraphicFramePr>
        <p:xfrm>
          <a:off x="5224244" y="409518"/>
          <a:ext cx="6034656" cy="5632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38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Rectangle 13">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6" name="Rectangle 15">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4102D2C-6F8A-03A1-A476-D7DBDFC3664E}"/>
              </a:ext>
            </a:extLst>
          </p:cNvPr>
          <p:cNvSpPr>
            <a:spLocks noGrp="1"/>
          </p:cNvSpPr>
          <p:nvPr>
            <p:ph type="title"/>
          </p:nvPr>
        </p:nvSpPr>
        <p:spPr>
          <a:xfrm>
            <a:off x="5744383" y="437101"/>
            <a:ext cx="5657899" cy="2137134"/>
          </a:xfrm>
        </p:spPr>
        <p:txBody>
          <a:bodyPr vert="horz" lIns="91440" tIns="45720" rIns="91440" bIns="45720" rtlCol="0" anchor="t">
            <a:normAutofit/>
          </a:bodyPr>
          <a:lstStyle/>
          <a:p>
            <a:pPr>
              <a:lnSpc>
                <a:spcPct val="90000"/>
              </a:lnSpc>
            </a:pPr>
            <a:r>
              <a:rPr lang="en-US" sz="4800" dirty="0" err="1"/>
              <a:t>Visualisatie</a:t>
            </a:r>
            <a:r>
              <a:rPr lang="en-US" sz="4800" dirty="0"/>
              <a:t>: </a:t>
            </a:r>
            <a:br>
              <a:rPr lang="en-US" sz="4800" dirty="0"/>
            </a:br>
            <a:r>
              <a:rPr lang="en-US" sz="4800" dirty="0">
                <a:solidFill>
                  <a:schemeClr val="accent5"/>
                </a:solidFill>
              </a:rPr>
              <a:t>Groups journey &amp; student journey</a:t>
            </a:r>
          </a:p>
        </p:txBody>
      </p:sp>
      <p:pic>
        <p:nvPicPr>
          <p:cNvPr id="7" name="Tijdelijke aanduiding voor inhoud 6" descr="Afbeelding met kunst, bloem&#10;&#10;Automatisch gegenereerde beschrijving">
            <a:extLst>
              <a:ext uri="{FF2B5EF4-FFF2-40B4-BE49-F238E27FC236}">
                <a16:creationId xmlns:a16="http://schemas.microsoft.com/office/drawing/2014/main" id="{442EE8CD-C70E-6E02-C6F0-736E6B4585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274" r="1" b="10740"/>
          <a:stretch/>
        </p:blipFill>
        <p:spPr>
          <a:xfrm>
            <a:off x="1778" y="10"/>
            <a:ext cx="5104833" cy="6857990"/>
          </a:xfrm>
          <a:prstGeom prst="rect">
            <a:avLst/>
          </a:prstGeom>
        </p:spPr>
      </p:pic>
      <p:sp>
        <p:nvSpPr>
          <p:cNvPr id="18" name="Rectangle 17">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Tekstvak 7">
            <a:extLst>
              <a:ext uri="{FF2B5EF4-FFF2-40B4-BE49-F238E27FC236}">
                <a16:creationId xmlns:a16="http://schemas.microsoft.com/office/drawing/2014/main" id="{197D97E8-1686-1BC0-DA9E-EDB13F7D2DBA}"/>
              </a:ext>
            </a:extLst>
          </p:cNvPr>
          <p:cNvSpPr txBox="1"/>
          <p:nvPr/>
        </p:nvSpPr>
        <p:spPr>
          <a:xfrm>
            <a:off x="5893904" y="3260035"/>
            <a:ext cx="5809422" cy="2308324"/>
          </a:xfrm>
          <a:prstGeom prst="rect">
            <a:avLst/>
          </a:prstGeom>
          <a:noFill/>
        </p:spPr>
        <p:txBody>
          <a:bodyPr wrap="square" rtlCol="0">
            <a:spAutoFit/>
          </a:bodyPr>
          <a:lstStyle/>
          <a:p>
            <a:r>
              <a:rPr lang="nl-NL" dirty="0"/>
              <a:t>Een kersenbloesem boom, gevuld met afbeeldingen. Het symboliseert de verschillende fases van begin tot prototype.</a:t>
            </a:r>
          </a:p>
          <a:p>
            <a:endParaRPr lang="nl-NL" dirty="0"/>
          </a:p>
          <a:p>
            <a:r>
              <a:rPr lang="nl-NL" dirty="0">
                <a:solidFill>
                  <a:schemeClr val="accent5">
                    <a:lumMod val="60000"/>
                    <a:lumOff val="40000"/>
                  </a:schemeClr>
                </a:solidFill>
              </a:rPr>
              <a:t>(Divergeren &gt; Convergeren &gt; Prototype &gt; Pitch)</a:t>
            </a:r>
          </a:p>
          <a:p>
            <a:endParaRPr lang="nl-NL" dirty="0"/>
          </a:p>
          <a:p>
            <a:r>
              <a:rPr lang="nl-NL" dirty="0"/>
              <a:t>In de volgende slides neem ik je mee in het proces achter de afbeeldingen en toon hiermee de </a:t>
            </a:r>
            <a:r>
              <a:rPr lang="nl-NL" dirty="0" err="1"/>
              <a:t>BCs</a:t>
            </a:r>
            <a:r>
              <a:rPr lang="nl-NL" dirty="0"/>
              <a:t> aan.</a:t>
            </a:r>
          </a:p>
        </p:txBody>
      </p:sp>
    </p:spTree>
    <p:extLst>
      <p:ext uri="{BB962C8B-B14F-4D97-AF65-F5344CB8AC3E}">
        <p14:creationId xmlns:p14="http://schemas.microsoft.com/office/powerpoint/2010/main" val="131260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C4659-2B10-85A5-FBF5-E6E34704394F}"/>
              </a:ext>
            </a:extLst>
          </p:cNvPr>
          <p:cNvSpPr>
            <a:spLocks noGrp="1"/>
          </p:cNvSpPr>
          <p:nvPr>
            <p:ph type="title"/>
          </p:nvPr>
        </p:nvSpPr>
        <p:spPr/>
        <p:txBody>
          <a:bodyPr/>
          <a:lstStyle/>
          <a:p>
            <a:r>
              <a:rPr lang="nl-NL" dirty="0"/>
              <a:t>VAN START!</a:t>
            </a:r>
          </a:p>
        </p:txBody>
      </p:sp>
      <p:pic>
        <p:nvPicPr>
          <p:cNvPr id="5" name="Tijdelijke aanduiding voor inhoud 4" descr="Afbeelding met kleding, persoon, overdekt, Menselijk gezicht&#10;&#10;Automatisch gegenereerde beschrijving">
            <a:extLst>
              <a:ext uri="{FF2B5EF4-FFF2-40B4-BE49-F238E27FC236}">
                <a16:creationId xmlns:a16="http://schemas.microsoft.com/office/drawing/2014/main" id="{958A4466-9CDF-AF72-5C29-3AE2BFF3B5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3842" y="1798638"/>
            <a:ext cx="5234516" cy="3925887"/>
          </a:xfrm>
        </p:spPr>
      </p:pic>
      <p:pic>
        <p:nvPicPr>
          <p:cNvPr id="9" name="Afbeelding 8" descr="Afbeelding met kunst, bloem&#10;&#10;Automatisch gegenereerde beschrijving">
            <a:extLst>
              <a:ext uri="{FF2B5EF4-FFF2-40B4-BE49-F238E27FC236}">
                <a16:creationId xmlns:a16="http://schemas.microsoft.com/office/drawing/2014/main" id="{464CF14B-BAC5-33FC-D637-F7C9889AE5DD}"/>
              </a:ext>
            </a:extLst>
          </p:cNvPr>
          <p:cNvPicPr>
            <a:picLocks noChangeAspect="1"/>
          </p:cNvPicPr>
          <p:nvPr/>
        </p:nvPicPr>
        <p:blipFill>
          <a:blip r:embed="rId3">
            <a:extLst>
              <a:ext uri="{28A0092B-C50C-407E-A947-70E740481C1C}">
                <a14:useLocalDpi xmlns:a14="http://schemas.microsoft.com/office/drawing/2010/main" val="0"/>
              </a:ext>
            </a:extLst>
          </a:blip>
          <a:srcRect l="56734" t="72685" r="18621"/>
          <a:stretch/>
        </p:blipFill>
        <p:spPr>
          <a:xfrm>
            <a:off x="8135408" y="1798638"/>
            <a:ext cx="4056592" cy="6957521"/>
          </a:xfrm>
          <a:prstGeom prst="rect">
            <a:avLst/>
          </a:prstGeom>
        </p:spPr>
      </p:pic>
    </p:spTree>
    <p:extLst>
      <p:ext uri="{BB962C8B-B14F-4D97-AF65-F5344CB8AC3E}">
        <p14:creationId xmlns:p14="http://schemas.microsoft.com/office/powerpoint/2010/main" val="405884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A6629-E882-5BE9-4CEE-2D960205FEC1}"/>
              </a:ext>
            </a:extLst>
          </p:cNvPr>
          <p:cNvSpPr>
            <a:spLocks noGrp="1"/>
          </p:cNvSpPr>
          <p:nvPr>
            <p:ph type="title"/>
          </p:nvPr>
        </p:nvSpPr>
        <p:spPr>
          <a:xfrm>
            <a:off x="6096000" y="227580"/>
            <a:ext cx="9486690" cy="1550419"/>
          </a:xfrm>
        </p:spPr>
        <p:txBody>
          <a:bodyPr/>
          <a:lstStyle/>
          <a:p>
            <a:r>
              <a:rPr lang="nl-NL" dirty="0"/>
              <a:t>Deel I</a:t>
            </a:r>
            <a:br>
              <a:rPr lang="nl-NL" dirty="0"/>
            </a:br>
            <a:r>
              <a:rPr lang="nl-NL" dirty="0">
                <a:solidFill>
                  <a:schemeClr val="accent5"/>
                </a:solidFill>
              </a:rPr>
              <a:t>Divergeren</a:t>
            </a:r>
          </a:p>
        </p:txBody>
      </p:sp>
      <p:pic>
        <p:nvPicPr>
          <p:cNvPr id="5" name="Tijdelijke aanduiding voor inhoud 4" descr="Afbeelding met kunst, bloem&#10;&#10;Automatisch gegenereerde beschrijving">
            <a:extLst>
              <a:ext uri="{FF2B5EF4-FFF2-40B4-BE49-F238E27FC236}">
                <a16:creationId xmlns:a16="http://schemas.microsoft.com/office/drawing/2014/main" id="{FDF108F4-ECF5-7118-8743-5E4328920C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8486" t="60508" b="16417"/>
          <a:stretch/>
        </p:blipFill>
        <p:spPr>
          <a:xfrm>
            <a:off x="6324683" y="3429000"/>
            <a:ext cx="5808637" cy="3371851"/>
          </a:xfrm>
        </p:spPr>
      </p:pic>
      <p:pic>
        <p:nvPicPr>
          <p:cNvPr id="7" name="Afbeelding 6" descr="Afbeelding met tekst, handschrift, inkt, document&#10;&#10;Automatisch gegenereerde beschrijving">
            <a:extLst>
              <a:ext uri="{FF2B5EF4-FFF2-40B4-BE49-F238E27FC236}">
                <a16:creationId xmlns:a16="http://schemas.microsoft.com/office/drawing/2014/main" id="{653B28BE-E8C0-767A-9BDA-ABE3BC1012DC}"/>
              </a:ext>
            </a:extLst>
          </p:cNvPr>
          <p:cNvPicPr>
            <a:picLocks noChangeAspect="1"/>
          </p:cNvPicPr>
          <p:nvPr/>
        </p:nvPicPr>
        <p:blipFill>
          <a:blip r:embed="rId3">
            <a:extLst>
              <a:ext uri="{28A0092B-C50C-407E-A947-70E740481C1C}">
                <a14:useLocalDpi xmlns:a14="http://schemas.microsoft.com/office/drawing/2010/main" val="0"/>
              </a:ext>
            </a:extLst>
          </a:blip>
          <a:srcRect t="6640" b="13241"/>
          <a:stretch/>
        </p:blipFill>
        <p:spPr>
          <a:xfrm>
            <a:off x="9505951" y="126999"/>
            <a:ext cx="2494020" cy="3552344"/>
          </a:xfrm>
          <a:prstGeom prst="rect">
            <a:avLst/>
          </a:prstGeom>
        </p:spPr>
      </p:pic>
      <p:pic>
        <p:nvPicPr>
          <p:cNvPr id="9" name="Afbeelding 8" descr="Afbeelding met tekst, schets, tekening, inkt&#10;&#10;Automatisch gegenereerde beschrijving">
            <a:extLst>
              <a:ext uri="{FF2B5EF4-FFF2-40B4-BE49-F238E27FC236}">
                <a16:creationId xmlns:a16="http://schemas.microsoft.com/office/drawing/2014/main" id="{6212A871-0AAA-7757-071C-7DB7B8EB0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101" y="1708614"/>
            <a:ext cx="3306820" cy="1860086"/>
          </a:xfrm>
          <a:prstGeom prst="rect">
            <a:avLst/>
          </a:prstGeom>
        </p:spPr>
      </p:pic>
      <p:sp>
        <p:nvSpPr>
          <p:cNvPr id="10" name="Tekstvak 9">
            <a:extLst>
              <a:ext uri="{FF2B5EF4-FFF2-40B4-BE49-F238E27FC236}">
                <a16:creationId xmlns:a16="http://schemas.microsoft.com/office/drawing/2014/main" id="{6CFF7C94-4712-DCB1-A031-AEBA08AC1893}"/>
              </a:ext>
            </a:extLst>
          </p:cNvPr>
          <p:cNvSpPr txBox="1"/>
          <p:nvPr/>
        </p:nvSpPr>
        <p:spPr>
          <a:xfrm>
            <a:off x="1289050" y="393700"/>
            <a:ext cx="4526021" cy="4247317"/>
          </a:xfrm>
          <a:prstGeom prst="rect">
            <a:avLst/>
          </a:prstGeom>
          <a:noFill/>
        </p:spPr>
        <p:txBody>
          <a:bodyPr wrap="square" rtlCol="0">
            <a:spAutoFit/>
          </a:bodyPr>
          <a:lstStyle/>
          <a:p>
            <a:r>
              <a:rPr lang="nl-NL" dirty="0" err="1">
                <a:highlight>
                  <a:srgbClr val="800080"/>
                </a:highlight>
              </a:rPr>
              <a:t>Create</a:t>
            </a:r>
            <a:r>
              <a:rPr lang="nl-NL" dirty="0"/>
              <a:t> </a:t>
            </a:r>
            <a:r>
              <a:rPr lang="nl-NL" dirty="0" err="1"/>
              <a:t>an</a:t>
            </a:r>
            <a:r>
              <a:rPr lang="nl-NL" dirty="0"/>
              <a:t> </a:t>
            </a:r>
            <a:r>
              <a:rPr lang="nl-NL" dirty="0" err="1">
                <a:highlight>
                  <a:srgbClr val="008000"/>
                </a:highlight>
              </a:rPr>
              <a:t>intervention</a:t>
            </a:r>
            <a:r>
              <a:rPr lang="nl-NL" dirty="0"/>
              <a:t> in </a:t>
            </a:r>
            <a:r>
              <a:rPr lang="nl-NL" dirty="0" err="1"/>
              <a:t>the</a:t>
            </a:r>
            <a:r>
              <a:rPr lang="nl-NL" dirty="0"/>
              <a:t> </a:t>
            </a:r>
            <a:r>
              <a:rPr lang="nl-NL" dirty="0">
                <a:highlight>
                  <a:srgbClr val="008000"/>
                </a:highlight>
              </a:rPr>
              <a:t>public </a:t>
            </a:r>
            <a:r>
              <a:rPr lang="nl-NL" dirty="0" err="1">
                <a:highlight>
                  <a:srgbClr val="008000"/>
                </a:highlight>
              </a:rPr>
              <a:t>space</a:t>
            </a:r>
            <a:r>
              <a:rPr lang="nl-NL" dirty="0"/>
              <a:t> </a:t>
            </a:r>
            <a:r>
              <a:rPr lang="nl-NL" dirty="0" err="1"/>
              <a:t>to</a:t>
            </a:r>
            <a:r>
              <a:rPr lang="nl-NL" dirty="0"/>
              <a:t> </a:t>
            </a:r>
            <a:r>
              <a:rPr lang="nl-NL" dirty="0">
                <a:highlight>
                  <a:srgbClr val="800080"/>
                </a:highlight>
              </a:rPr>
              <a:t>invite</a:t>
            </a:r>
            <a:r>
              <a:rPr lang="nl-NL" dirty="0"/>
              <a:t> </a:t>
            </a:r>
            <a:r>
              <a:rPr lang="nl-NL" dirty="0" err="1">
                <a:highlight>
                  <a:srgbClr val="008000"/>
                </a:highlight>
              </a:rPr>
              <a:t>strangers</a:t>
            </a:r>
            <a:r>
              <a:rPr lang="nl-NL" dirty="0"/>
              <a:t> </a:t>
            </a:r>
            <a:r>
              <a:rPr lang="nl-NL" dirty="0" err="1"/>
              <a:t>to</a:t>
            </a:r>
            <a:r>
              <a:rPr lang="nl-NL" dirty="0"/>
              <a:t> </a:t>
            </a:r>
            <a:r>
              <a:rPr lang="nl-NL" dirty="0">
                <a:highlight>
                  <a:srgbClr val="800080"/>
                </a:highlight>
              </a:rPr>
              <a:t>talk</a:t>
            </a:r>
            <a:r>
              <a:rPr lang="nl-NL" dirty="0"/>
              <a:t> </a:t>
            </a:r>
            <a:r>
              <a:rPr lang="nl-NL" dirty="0" err="1"/>
              <a:t>about</a:t>
            </a:r>
            <a:r>
              <a:rPr lang="nl-NL" dirty="0"/>
              <a:t> a </a:t>
            </a:r>
            <a:r>
              <a:rPr lang="nl-NL" dirty="0" err="1"/>
              <a:t>specific</a:t>
            </a:r>
            <a:r>
              <a:rPr lang="nl-NL" dirty="0"/>
              <a:t> </a:t>
            </a:r>
            <a:r>
              <a:rPr lang="nl-NL" dirty="0">
                <a:highlight>
                  <a:srgbClr val="008000"/>
                </a:highlight>
              </a:rPr>
              <a:t>topic</a:t>
            </a:r>
          </a:p>
          <a:p>
            <a:endParaRPr lang="nl-NL" dirty="0">
              <a:highlight>
                <a:srgbClr val="008000"/>
              </a:highlight>
            </a:endParaRPr>
          </a:p>
          <a:p>
            <a:r>
              <a:rPr lang="nl-NL" b="1" dirty="0"/>
              <a:t>Ontwerpvragen</a:t>
            </a:r>
          </a:p>
          <a:p>
            <a:pPr marL="285750" indent="-285750">
              <a:buFont typeface="Wingdings" panose="05000000000000000000" pitchFamily="2" charset="2"/>
              <a:buChar char="Ø"/>
            </a:pPr>
            <a:r>
              <a:rPr lang="nl-NL" dirty="0"/>
              <a:t>Hoe kun je mensen in het openbaar het beste benaderen?</a:t>
            </a:r>
          </a:p>
          <a:p>
            <a:pPr marL="285750" indent="-285750">
              <a:buFont typeface="Wingdings" panose="05000000000000000000" pitchFamily="2" charset="2"/>
              <a:buChar char="Ø"/>
            </a:pPr>
            <a:r>
              <a:rPr lang="nl-NL" dirty="0"/>
              <a:t>Hoe bepaal je een goed onderwerp om over in gesprek te gaan?</a:t>
            </a:r>
          </a:p>
          <a:p>
            <a:pPr marL="285750" indent="-285750">
              <a:buFont typeface="Wingdings" panose="05000000000000000000" pitchFamily="2" charset="2"/>
              <a:buChar char="Ø"/>
            </a:pPr>
            <a:r>
              <a:rPr lang="nl-NL" dirty="0"/>
              <a:t>WIE willen we betrekken?</a:t>
            </a:r>
          </a:p>
          <a:p>
            <a:pPr lvl="1"/>
            <a:r>
              <a:rPr lang="nl-NL" sz="1200" i="1" dirty="0">
                <a:solidFill>
                  <a:schemeClr val="tx2">
                    <a:lumMod val="75000"/>
                  </a:schemeClr>
                </a:solidFill>
              </a:rPr>
              <a:t>In feite iedereen wie wilt praten. Zo is de doelgroep groot, met diverse leeftijdsklassen en achtergronden. Het moet op die wijze zo aantrekkelijk mogelijk zijn voor zo veel mogelijk mensen.</a:t>
            </a:r>
          </a:p>
          <a:p>
            <a:pPr lvl="1"/>
            <a:endParaRPr lang="nl-NL" sz="1200" i="1" dirty="0">
              <a:solidFill>
                <a:schemeClr val="tx2">
                  <a:lumMod val="75000"/>
                </a:schemeClr>
              </a:solidFill>
            </a:endParaRPr>
          </a:p>
          <a:p>
            <a:pPr lvl="1"/>
            <a:r>
              <a:rPr lang="nl-NL" dirty="0">
                <a:solidFill>
                  <a:schemeClr val="accent5"/>
                </a:solidFill>
              </a:rPr>
              <a:t>(BC 2.1.1)</a:t>
            </a:r>
          </a:p>
          <a:p>
            <a:pPr lvl="1"/>
            <a:endParaRPr lang="nl-NL" sz="1200" i="1" dirty="0">
              <a:solidFill>
                <a:schemeClr val="tx2">
                  <a:lumMod val="75000"/>
                </a:schemeClr>
              </a:solidFill>
            </a:endParaRPr>
          </a:p>
        </p:txBody>
      </p:sp>
    </p:spTree>
    <p:extLst>
      <p:ext uri="{BB962C8B-B14F-4D97-AF65-F5344CB8AC3E}">
        <p14:creationId xmlns:p14="http://schemas.microsoft.com/office/powerpoint/2010/main" val="126442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96429-DEC0-EE2A-EC33-DBD5269490FC}"/>
              </a:ext>
            </a:extLst>
          </p:cNvPr>
          <p:cNvSpPr>
            <a:spLocks noGrp="1"/>
          </p:cNvSpPr>
          <p:nvPr>
            <p:ph type="title"/>
          </p:nvPr>
        </p:nvSpPr>
        <p:spPr/>
        <p:txBody>
          <a:bodyPr/>
          <a:lstStyle/>
          <a:p>
            <a:r>
              <a:rPr lang="nl-NL" dirty="0"/>
              <a:t>Brainstorming</a:t>
            </a:r>
            <a:br>
              <a:rPr lang="nl-NL" dirty="0"/>
            </a:br>
            <a:r>
              <a:rPr lang="nl-NL" dirty="0">
                <a:solidFill>
                  <a:schemeClr val="accent5"/>
                </a:solidFill>
              </a:rPr>
              <a:t>(BC 2.2.1)</a:t>
            </a:r>
          </a:p>
        </p:txBody>
      </p:sp>
      <p:sp>
        <p:nvSpPr>
          <p:cNvPr id="3" name="Tijdelijke aanduiding voor inhoud 2">
            <a:extLst>
              <a:ext uri="{FF2B5EF4-FFF2-40B4-BE49-F238E27FC236}">
                <a16:creationId xmlns:a16="http://schemas.microsoft.com/office/drawing/2014/main" id="{10ED1999-C95E-F782-863E-AF5B41ACE4C0}"/>
              </a:ext>
            </a:extLst>
          </p:cNvPr>
          <p:cNvSpPr>
            <a:spLocks noGrp="1"/>
          </p:cNvSpPr>
          <p:nvPr>
            <p:ph idx="1"/>
          </p:nvPr>
        </p:nvSpPr>
        <p:spPr>
          <a:xfrm>
            <a:off x="5912060" y="2312416"/>
            <a:ext cx="3568490" cy="3926152"/>
          </a:xfrm>
        </p:spPr>
        <p:txBody>
          <a:bodyPr>
            <a:normAutofit/>
          </a:bodyPr>
          <a:lstStyle/>
          <a:p>
            <a:r>
              <a:rPr lang="nl-NL" sz="1400" dirty="0"/>
              <a:t>Chatroom met 2 laptops</a:t>
            </a:r>
          </a:p>
          <a:p>
            <a:r>
              <a:rPr lang="nl-NL" sz="1400" dirty="0"/>
              <a:t>Tekenen tussen 2 mensen</a:t>
            </a:r>
          </a:p>
          <a:p>
            <a:r>
              <a:rPr lang="nl-NL" sz="1400" dirty="0">
                <a:highlight>
                  <a:srgbClr val="800080"/>
                </a:highlight>
              </a:rPr>
              <a:t>VR wereld waar een groep mensen in een kamer samen spelen</a:t>
            </a:r>
          </a:p>
          <a:p>
            <a:r>
              <a:rPr lang="nl-NL" sz="1400" dirty="0">
                <a:highlight>
                  <a:srgbClr val="800080"/>
                </a:highlight>
              </a:rPr>
              <a:t>Een groot kookrecept samen maken (stuk of 20 man)</a:t>
            </a:r>
          </a:p>
          <a:p>
            <a:r>
              <a:rPr lang="nl-NL" sz="1400" dirty="0" err="1">
                <a:highlight>
                  <a:srgbClr val="800080"/>
                </a:highlight>
              </a:rPr>
              <a:t>Boxing</a:t>
            </a:r>
            <a:r>
              <a:rPr lang="nl-NL" sz="1400" dirty="0">
                <a:highlight>
                  <a:srgbClr val="800080"/>
                </a:highlight>
              </a:rPr>
              <a:t> match</a:t>
            </a:r>
          </a:p>
          <a:p>
            <a:endParaRPr lang="nl-NL" sz="1400" dirty="0">
              <a:highlight>
                <a:srgbClr val="800080"/>
              </a:highlight>
            </a:endParaRPr>
          </a:p>
          <a:p>
            <a:endParaRPr lang="nl-NL" sz="1400" dirty="0">
              <a:highlight>
                <a:srgbClr val="800080"/>
              </a:highlight>
            </a:endParaRPr>
          </a:p>
          <a:p>
            <a:r>
              <a:rPr lang="nl-NL" sz="1800" i="1" dirty="0">
                <a:solidFill>
                  <a:schemeClr val="accent5">
                    <a:lumMod val="60000"/>
                    <a:lumOff val="40000"/>
                  </a:schemeClr>
                </a:solidFill>
                <a:highlight>
                  <a:srgbClr val="800080"/>
                </a:highlight>
              </a:rPr>
              <a:t>Paarse markering </a:t>
            </a:r>
            <a:r>
              <a:rPr lang="nl-NL" sz="1800" i="1" dirty="0">
                <a:solidFill>
                  <a:schemeClr val="accent5">
                    <a:lumMod val="60000"/>
                    <a:lumOff val="40000"/>
                  </a:schemeClr>
                </a:solidFill>
              </a:rPr>
              <a:t>= Mijn input</a:t>
            </a:r>
          </a:p>
        </p:txBody>
      </p:sp>
      <p:sp>
        <p:nvSpPr>
          <p:cNvPr id="4" name="Tijdelijke aanduiding voor inhoud 2">
            <a:extLst>
              <a:ext uri="{FF2B5EF4-FFF2-40B4-BE49-F238E27FC236}">
                <a16:creationId xmlns:a16="http://schemas.microsoft.com/office/drawing/2014/main" id="{B8965104-C26B-5025-1307-94E9E031B8D4}"/>
              </a:ext>
            </a:extLst>
          </p:cNvPr>
          <p:cNvSpPr txBox="1">
            <a:spLocks/>
          </p:cNvSpPr>
          <p:nvPr/>
        </p:nvSpPr>
        <p:spPr>
          <a:xfrm>
            <a:off x="1740110" y="2312416"/>
            <a:ext cx="3568490" cy="392615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a:t>Moordwapen</a:t>
            </a:r>
          </a:p>
          <a:p>
            <a:r>
              <a:rPr lang="nl-NL" sz="1400"/>
              <a:t>Booth</a:t>
            </a:r>
          </a:p>
          <a:p>
            <a:r>
              <a:rPr lang="nl-NL" sz="1400"/>
              <a:t>2 verschillende groepen</a:t>
            </a:r>
          </a:p>
          <a:p>
            <a:r>
              <a:rPr lang="nl-NL" sz="1400"/>
              <a:t>Locatie: bos</a:t>
            </a:r>
          </a:p>
          <a:p>
            <a:r>
              <a:rPr lang="nl-NL" sz="1400">
                <a:highlight>
                  <a:srgbClr val="800080"/>
                </a:highlight>
              </a:rPr>
              <a:t>Venting (gevoelens kwijt kunnen)</a:t>
            </a:r>
          </a:p>
          <a:p>
            <a:r>
              <a:rPr lang="nl-NL" sz="1400"/>
              <a:t>Persoonlijk VS groot onderwerp</a:t>
            </a:r>
          </a:p>
          <a:p>
            <a:r>
              <a:rPr lang="nl-NL" sz="1400"/>
              <a:t>Specifieke doelgroep VS algemeen</a:t>
            </a:r>
          </a:p>
          <a:p>
            <a:r>
              <a:rPr lang="nl-NL" sz="1400"/>
              <a:t>Anoniem / face-to-face</a:t>
            </a:r>
          </a:p>
          <a:p>
            <a:r>
              <a:rPr lang="nl-NL" sz="1400"/>
              <a:t>Omegle-stijl website</a:t>
            </a:r>
            <a:endParaRPr lang="nl-NL" sz="1400" dirty="0"/>
          </a:p>
        </p:txBody>
      </p:sp>
      <p:pic>
        <p:nvPicPr>
          <p:cNvPr id="6" name="Afbeelding 5" descr="Afbeelding met kunst, bloem&#10;&#10;Automatisch gegenereerde beschrijving">
            <a:extLst>
              <a:ext uri="{FF2B5EF4-FFF2-40B4-BE49-F238E27FC236}">
                <a16:creationId xmlns:a16="http://schemas.microsoft.com/office/drawing/2014/main" id="{139B7FE0-92D8-1157-575D-96534AEB42C5}"/>
              </a:ext>
            </a:extLst>
          </p:cNvPr>
          <p:cNvPicPr>
            <a:picLocks noChangeAspect="1"/>
          </p:cNvPicPr>
          <p:nvPr/>
        </p:nvPicPr>
        <p:blipFill>
          <a:blip r:embed="rId2">
            <a:extLst>
              <a:ext uri="{28A0092B-C50C-407E-A947-70E740481C1C}">
                <a14:useLocalDpi xmlns:a14="http://schemas.microsoft.com/office/drawing/2010/main" val="0"/>
              </a:ext>
            </a:extLst>
          </a:blip>
          <a:srcRect l="61463" t="61111" r="23778" b="28519"/>
          <a:stretch/>
        </p:blipFill>
        <p:spPr>
          <a:xfrm>
            <a:off x="9762915" y="0"/>
            <a:ext cx="2429085" cy="2641335"/>
          </a:xfrm>
          <a:prstGeom prst="rect">
            <a:avLst/>
          </a:prstGeom>
        </p:spPr>
      </p:pic>
    </p:spTree>
    <p:extLst>
      <p:ext uri="{BB962C8B-B14F-4D97-AF65-F5344CB8AC3E}">
        <p14:creationId xmlns:p14="http://schemas.microsoft.com/office/powerpoint/2010/main" val="124117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27127-0215-1BAC-DE0B-13954CF81E75}"/>
              </a:ext>
            </a:extLst>
          </p:cNvPr>
          <p:cNvSpPr>
            <a:spLocks noGrp="1"/>
          </p:cNvSpPr>
          <p:nvPr>
            <p:ph type="title"/>
          </p:nvPr>
        </p:nvSpPr>
        <p:spPr/>
        <p:txBody>
          <a:bodyPr/>
          <a:lstStyle/>
          <a:p>
            <a:r>
              <a:rPr lang="nl-NL" dirty="0" err="1"/>
              <a:t>Oblique</a:t>
            </a:r>
            <a:r>
              <a:rPr lang="nl-NL" dirty="0"/>
              <a:t> </a:t>
            </a:r>
            <a:r>
              <a:rPr lang="nl-NL" dirty="0" err="1"/>
              <a:t>Strategies</a:t>
            </a:r>
            <a:endParaRPr lang="nl-NL" dirty="0"/>
          </a:p>
        </p:txBody>
      </p:sp>
      <p:pic>
        <p:nvPicPr>
          <p:cNvPr id="5" name="Tijdelijke aanduiding voor inhoud 4" descr="Afbeelding met tekst, papier, Papierprodcut, Materiaaleigenschap&#10;&#10;Automatisch gegenereerde beschrijving">
            <a:extLst>
              <a:ext uri="{FF2B5EF4-FFF2-40B4-BE49-F238E27FC236}">
                <a16:creationId xmlns:a16="http://schemas.microsoft.com/office/drawing/2014/main" id="{704E0845-ED91-CCF4-6BB4-E1AC19380F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808" t="38940" r="28049" b="38415"/>
          <a:stretch/>
        </p:blipFill>
        <p:spPr>
          <a:xfrm>
            <a:off x="1587710" y="1991905"/>
            <a:ext cx="3094671" cy="1791876"/>
          </a:xfrm>
        </p:spPr>
      </p:pic>
      <p:pic>
        <p:nvPicPr>
          <p:cNvPr id="7" name="Afbeelding 6" descr="Afbeelding met tekst, papier, brief, Papierprodcut&#10;&#10;Automatisch gegenereerde beschrijving">
            <a:extLst>
              <a:ext uri="{FF2B5EF4-FFF2-40B4-BE49-F238E27FC236}">
                <a16:creationId xmlns:a16="http://schemas.microsoft.com/office/drawing/2014/main" id="{DD95DB82-4DC3-2EC3-DDE6-89B69D968353}"/>
              </a:ext>
            </a:extLst>
          </p:cNvPr>
          <p:cNvPicPr>
            <a:picLocks noChangeAspect="1"/>
          </p:cNvPicPr>
          <p:nvPr/>
        </p:nvPicPr>
        <p:blipFill>
          <a:blip r:embed="rId3">
            <a:extLst>
              <a:ext uri="{28A0092B-C50C-407E-A947-70E740481C1C}">
                <a14:useLocalDpi xmlns:a14="http://schemas.microsoft.com/office/drawing/2010/main" val="0"/>
              </a:ext>
            </a:extLst>
          </a:blip>
          <a:srcRect l="20247" t="35555" r="16809" b="36019"/>
          <a:stretch/>
        </p:blipFill>
        <p:spPr>
          <a:xfrm>
            <a:off x="5043364" y="2005640"/>
            <a:ext cx="2953245" cy="1778283"/>
          </a:xfrm>
          <a:prstGeom prst="rect">
            <a:avLst/>
          </a:prstGeom>
        </p:spPr>
      </p:pic>
      <p:pic>
        <p:nvPicPr>
          <p:cNvPr id="9" name="Afbeelding 8" descr="Afbeelding met tekst, visitekaartje, papier, Papierprodcut&#10;&#10;Automatisch gegenereerde beschrijving">
            <a:extLst>
              <a:ext uri="{FF2B5EF4-FFF2-40B4-BE49-F238E27FC236}">
                <a16:creationId xmlns:a16="http://schemas.microsoft.com/office/drawing/2014/main" id="{34C15F56-9E73-63DF-9734-51AAEA780EEB}"/>
              </a:ext>
            </a:extLst>
          </p:cNvPr>
          <p:cNvPicPr>
            <a:picLocks noChangeAspect="1"/>
          </p:cNvPicPr>
          <p:nvPr/>
        </p:nvPicPr>
        <p:blipFill>
          <a:blip r:embed="rId4">
            <a:extLst>
              <a:ext uri="{28A0092B-C50C-407E-A947-70E740481C1C}">
                <a14:useLocalDpi xmlns:a14="http://schemas.microsoft.com/office/drawing/2010/main" val="0"/>
              </a:ext>
            </a:extLst>
          </a:blip>
          <a:srcRect l="13827" t="42407" r="18148" b="31666"/>
          <a:stretch/>
        </p:blipFill>
        <p:spPr>
          <a:xfrm>
            <a:off x="8262343" y="2005781"/>
            <a:ext cx="3498850" cy="1778000"/>
          </a:xfrm>
          <a:prstGeom prst="rect">
            <a:avLst/>
          </a:prstGeom>
        </p:spPr>
      </p:pic>
      <p:sp>
        <p:nvSpPr>
          <p:cNvPr id="10" name="Tekstvak 9">
            <a:extLst>
              <a:ext uri="{FF2B5EF4-FFF2-40B4-BE49-F238E27FC236}">
                <a16:creationId xmlns:a16="http://schemas.microsoft.com/office/drawing/2014/main" id="{90A235F9-896F-6419-31F6-42CAA8653C8C}"/>
              </a:ext>
            </a:extLst>
          </p:cNvPr>
          <p:cNvSpPr txBox="1"/>
          <p:nvPr/>
        </p:nvSpPr>
        <p:spPr>
          <a:xfrm>
            <a:off x="1587710" y="4311650"/>
            <a:ext cx="3094671" cy="1754326"/>
          </a:xfrm>
          <a:prstGeom prst="rect">
            <a:avLst/>
          </a:prstGeom>
          <a:noFill/>
        </p:spPr>
        <p:txBody>
          <a:bodyPr wrap="square" rtlCol="0">
            <a:spAutoFit/>
          </a:bodyPr>
          <a:lstStyle/>
          <a:p>
            <a:r>
              <a:rPr lang="nl-NL" dirty="0">
                <a:solidFill>
                  <a:schemeClr val="accent5">
                    <a:lumMod val="40000"/>
                    <a:lumOff val="60000"/>
                  </a:schemeClr>
                </a:solidFill>
              </a:rPr>
              <a:t>Veel praten over we mensen zouden misleiden, hun een gevoel van veiligheid geven en dat later wegnemen. </a:t>
            </a:r>
            <a:r>
              <a:rPr lang="nl-NL" dirty="0">
                <a:solidFill>
                  <a:schemeClr val="accent5"/>
                </a:solidFill>
              </a:rPr>
              <a:t>Kortom:</a:t>
            </a:r>
          </a:p>
          <a:p>
            <a:r>
              <a:rPr lang="nl-NL" dirty="0">
                <a:solidFill>
                  <a:schemeClr val="accent5"/>
                </a:solidFill>
              </a:rPr>
              <a:t>Mentale mishandeling</a:t>
            </a:r>
          </a:p>
        </p:txBody>
      </p:sp>
      <p:sp>
        <p:nvSpPr>
          <p:cNvPr id="11" name="Tekstvak 10">
            <a:extLst>
              <a:ext uri="{FF2B5EF4-FFF2-40B4-BE49-F238E27FC236}">
                <a16:creationId xmlns:a16="http://schemas.microsoft.com/office/drawing/2014/main" id="{94B0CFB1-9C9A-0D03-C6E5-1B3361077161}"/>
              </a:ext>
            </a:extLst>
          </p:cNvPr>
          <p:cNvSpPr txBox="1"/>
          <p:nvPr/>
        </p:nvSpPr>
        <p:spPr>
          <a:xfrm>
            <a:off x="4901938" y="4324350"/>
            <a:ext cx="3094671" cy="1200329"/>
          </a:xfrm>
          <a:prstGeom prst="rect">
            <a:avLst/>
          </a:prstGeom>
          <a:noFill/>
        </p:spPr>
        <p:txBody>
          <a:bodyPr wrap="square" rtlCol="0">
            <a:spAutoFit/>
          </a:bodyPr>
          <a:lstStyle/>
          <a:p>
            <a:r>
              <a:rPr lang="nl-NL" dirty="0">
                <a:solidFill>
                  <a:schemeClr val="accent5">
                    <a:lumMod val="40000"/>
                    <a:lumOff val="60000"/>
                  </a:schemeClr>
                </a:solidFill>
              </a:rPr>
              <a:t>Niet veel gebruikt. Wel kwam hier het idee van om een muur te hebben die tegen je terug zou praten.</a:t>
            </a:r>
          </a:p>
        </p:txBody>
      </p:sp>
      <p:sp>
        <p:nvSpPr>
          <p:cNvPr id="12" name="Tekstvak 11">
            <a:extLst>
              <a:ext uri="{FF2B5EF4-FFF2-40B4-BE49-F238E27FC236}">
                <a16:creationId xmlns:a16="http://schemas.microsoft.com/office/drawing/2014/main" id="{FCC16571-A7F6-FDC6-7EFD-C790541772A8}"/>
              </a:ext>
            </a:extLst>
          </p:cNvPr>
          <p:cNvSpPr txBox="1"/>
          <p:nvPr/>
        </p:nvSpPr>
        <p:spPr>
          <a:xfrm>
            <a:off x="8216166" y="4324350"/>
            <a:ext cx="3498850" cy="2031325"/>
          </a:xfrm>
          <a:prstGeom prst="rect">
            <a:avLst/>
          </a:prstGeom>
          <a:noFill/>
        </p:spPr>
        <p:txBody>
          <a:bodyPr wrap="square" rtlCol="0">
            <a:spAutoFit/>
          </a:bodyPr>
          <a:lstStyle/>
          <a:p>
            <a:r>
              <a:rPr lang="nl-NL" dirty="0">
                <a:solidFill>
                  <a:schemeClr val="accent5">
                    <a:lumMod val="40000"/>
                    <a:lumOff val="60000"/>
                  </a:schemeClr>
                </a:solidFill>
              </a:rPr>
              <a:t>Onze </a:t>
            </a:r>
            <a:r>
              <a:rPr lang="nl-NL" dirty="0" err="1">
                <a:solidFill>
                  <a:schemeClr val="accent5">
                    <a:lumMod val="40000"/>
                    <a:lumOff val="60000"/>
                  </a:schemeClr>
                </a:solidFill>
              </a:rPr>
              <a:t>Oblique</a:t>
            </a:r>
            <a:r>
              <a:rPr lang="nl-NL" dirty="0">
                <a:solidFill>
                  <a:schemeClr val="accent5">
                    <a:lumMod val="40000"/>
                    <a:lumOff val="60000"/>
                  </a:schemeClr>
                </a:solidFill>
              </a:rPr>
              <a:t> </a:t>
            </a:r>
            <a:r>
              <a:rPr lang="nl-NL" dirty="0" err="1">
                <a:solidFill>
                  <a:schemeClr val="accent5">
                    <a:lumMod val="40000"/>
                    <a:lumOff val="60000"/>
                  </a:schemeClr>
                </a:solidFill>
              </a:rPr>
              <a:t>Strategy</a:t>
            </a:r>
            <a:r>
              <a:rPr lang="nl-NL" dirty="0">
                <a:solidFill>
                  <a:schemeClr val="accent5">
                    <a:lumMod val="40000"/>
                    <a:lumOff val="60000"/>
                  </a:schemeClr>
                </a:solidFill>
              </a:rPr>
              <a:t>:</a:t>
            </a:r>
          </a:p>
          <a:p>
            <a:r>
              <a:rPr lang="nl-NL" dirty="0">
                <a:solidFill>
                  <a:schemeClr val="accent5"/>
                </a:solidFill>
              </a:rPr>
              <a:t>Maak van je vermijding je doel.</a:t>
            </a:r>
          </a:p>
          <a:p>
            <a:r>
              <a:rPr lang="nl-NL" dirty="0">
                <a:solidFill>
                  <a:schemeClr val="accent5">
                    <a:lumMod val="40000"/>
                    <a:lumOff val="60000"/>
                  </a:schemeClr>
                </a:solidFill>
              </a:rPr>
              <a:t>Dat betekent, laat mensen de vrijheid hebben om te doen wat ze willen, juist om dat gevoel van gemeenschap te ondersteunen.</a:t>
            </a:r>
          </a:p>
        </p:txBody>
      </p:sp>
    </p:spTree>
    <p:extLst>
      <p:ext uri="{BB962C8B-B14F-4D97-AF65-F5344CB8AC3E}">
        <p14:creationId xmlns:p14="http://schemas.microsoft.com/office/powerpoint/2010/main" val="49295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6753F-17BC-CAB7-D526-EA1C82963F22}"/>
              </a:ext>
            </a:extLst>
          </p:cNvPr>
          <p:cNvSpPr>
            <a:spLocks noGrp="1"/>
          </p:cNvSpPr>
          <p:nvPr>
            <p:ph type="title"/>
          </p:nvPr>
        </p:nvSpPr>
        <p:spPr/>
        <p:txBody>
          <a:bodyPr/>
          <a:lstStyle/>
          <a:p>
            <a:r>
              <a:rPr lang="nl-NL" dirty="0"/>
              <a:t>Deel II</a:t>
            </a:r>
            <a:br>
              <a:rPr lang="nl-NL" dirty="0"/>
            </a:br>
            <a:r>
              <a:rPr lang="nl-NL" dirty="0">
                <a:solidFill>
                  <a:schemeClr val="accent5"/>
                </a:solidFill>
              </a:rPr>
              <a:t>Convergeren</a:t>
            </a:r>
          </a:p>
        </p:txBody>
      </p:sp>
      <p:pic>
        <p:nvPicPr>
          <p:cNvPr id="5" name="Tijdelijke aanduiding voor inhoud 4" descr="Afbeelding met kunst, bloem&#10;&#10;Automatisch gegenereerde beschrijving">
            <a:extLst>
              <a:ext uri="{FF2B5EF4-FFF2-40B4-BE49-F238E27FC236}">
                <a16:creationId xmlns:a16="http://schemas.microsoft.com/office/drawing/2014/main" id="{E024330C-01A7-CB7D-A0EC-53ECF1777F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6233" t="36838" b="34694"/>
          <a:stretch/>
        </p:blipFill>
        <p:spPr>
          <a:xfrm>
            <a:off x="6106934" y="2520949"/>
            <a:ext cx="6277858" cy="4337051"/>
          </a:xfrm>
        </p:spPr>
      </p:pic>
      <p:sp>
        <p:nvSpPr>
          <p:cNvPr id="6" name="Tekstvak 5">
            <a:extLst>
              <a:ext uri="{FF2B5EF4-FFF2-40B4-BE49-F238E27FC236}">
                <a16:creationId xmlns:a16="http://schemas.microsoft.com/office/drawing/2014/main" id="{76DA718D-C2C6-7439-A133-443F64EBF061}"/>
              </a:ext>
            </a:extLst>
          </p:cNvPr>
          <p:cNvSpPr txBox="1"/>
          <p:nvPr/>
        </p:nvSpPr>
        <p:spPr>
          <a:xfrm>
            <a:off x="1587710" y="2413641"/>
            <a:ext cx="3994150" cy="3970318"/>
          </a:xfrm>
          <a:prstGeom prst="rect">
            <a:avLst/>
          </a:prstGeom>
          <a:noFill/>
        </p:spPr>
        <p:txBody>
          <a:bodyPr wrap="square" rtlCol="0">
            <a:spAutoFit/>
          </a:bodyPr>
          <a:lstStyle/>
          <a:p>
            <a:r>
              <a:rPr lang="nl-NL" dirty="0"/>
              <a:t>Uiteindelijk kozen we voor een </a:t>
            </a:r>
            <a:r>
              <a:rPr lang="nl-NL" dirty="0">
                <a:solidFill>
                  <a:schemeClr val="accent5">
                    <a:lumMod val="40000"/>
                    <a:lumOff val="60000"/>
                  </a:schemeClr>
                </a:solidFill>
              </a:rPr>
              <a:t>kamer met 2 kanten, gescheiden door een muur, waar mensen zouden kunnen tekenen op een gedeeld bestand via een tablet, en later de keuze beschikbaar maken de muur/spiegel voor hun te laten hijsen, en elkaar te kunnen zien.</a:t>
            </a:r>
          </a:p>
          <a:p>
            <a:endParaRPr lang="nl-NL" dirty="0"/>
          </a:p>
          <a:p>
            <a:endParaRPr lang="nl-NL" dirty="0"/>
          </a:p>
          <a:p>
            <a:r>
              <a:rPr lang="nl-NL" dirty="0"/>
              <a:t>We begonnen met het maken van moodboards, om te kijken wat voor een gevoel en beeld we bij ons prototype zagen.</a:t>
            </a:r>
          </a:p>
        </p:txBody>
      </p:sp>
    </p:spTree>
    <p:extLst>
      <p:ext uri="{BB962C8B-B14F-4D97-AF65-F5344CB8AC3E}">
        <p14:creationId xmlns:p14="http://schemas.microsoft.com/office/powerpoint/2010/main" val="3867870891"/>
      </p:ext>
    </p:extLst>
  </p:cSld>
  <p:clrMapOvr>
    <a:masterClrMapping/>
  </p:clrMapOvr>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emplate>TM10001106[[fn=Badge]]</Template>
  <TotalTime>203</TotalTime>
  <Words>826</Words>
  <Application>Microsoft Office PowerPoint</Application>
  <PresentationFormat>Breedbeeld</PresentationFormat>
  <Paragraphs>86</Paragraphs>
  <Slides>15</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Avenir Next</vt:lpstr>
      <vt:lpstr>Neue Haas Grotesk Text Pro</vt:lpstr>
      <vt:lpstr>Wingdings</vt:lpstr>
      <vt:lpstr>InterweaveVTI</vt:lpstr>
      <vt:lpstr>Maarten’s GROUP &amp; STUDENT JOURNEY</vt:lpstr>
      <vt:lpstr>Wat hield de opdracht in? Wicked Assignment</vt:lpstr>
      <vt:lpstr>Beoordelingscriteria</vt:lpstr>
      <vt:lpstr>Visualisatie:  Groups journey &amp; student journey</vt:lpstr>
      <vt:lpstr>VAN START!</vt:lpstr>
      <vt:lpstr>Deel I Divergeren</vt:lpstr>
      <vt:lpstr>Brainstorming (BC 2.2.1)</vt:lpstr>
      <vt:lpstr>Oblique Strategies</vt:lpstr>
      <vt:lpstr>Deel II Convergeren</vt:lpstr>
      <vt:lpstr>Mijn moodboard (BC 2.2.1)</vt:lpstr>
      <vt:lpstr>Vergelijken en gezamenlijk plan op bord samenstellen (BC 2.2.1)</vt:lpstr>
      <vt:lpstr>Deel III Prototype</vt:lpstr>
      <vt:lpstr>Mijn aandeel in prototyping</vt:lpstr>
      <vt:lpstr>Deel IV Pitch</vt:lpstr>
      <vt:lpstr>BC 2.3.1 – mijn sterke punten en zwaktes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RedRabb</dc:creator>
  <cp:lastModifiedBy>RedRabb</cp:lastModifiedBy>
  <cp:revision>21</cp:revision>
  <dcterms:created xsi:type="dcterms:W3CDTF">2024-11-16T11:20:00Z</dcterms:created>
  <dcterms:modified xsi:type="dcterms:W3CDTF">2024-11-18T20:44:28Z</dcterms:modified>
</cp:coreProperties>
</file>