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59" r:id="rId6"/>
    <p:sldId id="261" r:id="rId7"/>
    <p:sldId id="264" r:id="rId8"/>
    <p:sldId id="265" r:id="rId9"/>
    <p:sldId id="262" r:id="rId10"/>
    <p:sldId id="26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94660"/>
  </p:normalViewPr>
  <p:slideViewPr>
    <p:cSldViewPr snapToGrid="0">
      <p:cViewPr>
        <p:scale>
          <a:sx n="100" d="100"/>
          <a:sy n="100" d="100"/>
        </p:scale>
        <p:origin x="93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9005A-ED00-4826-A008-0308FB957B75}"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CCCF2-49B3-4539-BFB0-64300221A4E5}" type="slidenum">
              <a:rPr lang="nl-NL" smtClean="0"/>
              <a:t>‹nr.›</a:t>
            </a:fld>
            <a:endParaRPr lang="nl-NL"/>
          </a:p>
        </p:txBody>
      </p:sp>
    </p:spTree>
    <p:extLst>
      <p:ext uri="{BB962C8B-B14F-4D97-AF65-F5344CB8AC3E}">
        <p14:creationId xmlns:p14="http://schemas.microsoft.com/office/powerpoint/2010/main" val="272178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0CCCCF2-49B3-4539-BFB0-64300221A4E5}" type="slidenum">
              <a:rPr lang="nl-NL" smtClean="0"/>
              <a:t>7</a:t>
            </a:fld>
            <a:endParaRPr lang="nl-NL"/>
          </a:p>
        </p:txBody>
      </p:sp>
    </p:spTree>
    <p:extLst>
      <p:ext uri="{BB962C8B-B14F-4D97-AF65-F5344CB8AC3E}">
        <p14:creationId xmlns:p14="http://schemas.microsoft.com/office/powerpoint/2010/main" val="313695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21ECC-536D-BE39-2ABC-A80A8B8E77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AC139E-483D-F558-B0E0-E150C859BF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2E3228-4D06-EA11-C076-138CFDDB736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635CF0D-E1E8-3A88-6464-87FA56F2AC07}"/>
              </a:ext>
            </a:extLst>
          </p:cNvPr>
          <p:cNvSpPr>
            <a:spLocks noGrp="1"/>
          </p:cNvSpPr>
          <p:nvPr>
            <p:ph type="sldNum" sz="quarter" idx="5"/>
          </p:nvPr>
        </p:nvSpPr>
        <p:spPr/>
        <p:txBody>
          <a:bodyPr/>
          <a:lstStyle/>
          <a:p>
            <a:fld id="{00CCCCF2-49B3-4539-BFB0-64300221A4E5}" type="slidenum">
              <a:rPr lang="nl-NL" smtClean="0"/>
              <a:t>8</a:t>
            </a:fld>
            <a:endParaRPr lang="nl-NL"/>
          </a:p>
        </p:txBody>
      </p:sp>
    </p:spTree>
    <p:extLst>
      <p:ext uri="{BB962C8B-B14F-4D97-AF65-F5344CB8AC3E}">
        <p14:creationId xmlns:p14="http://schemas.microsoft.com/office/powerpoint/2010/main" val="88032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FAFD2-35D2-9AA1-7126-897397E7B4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850B6D0-3D33-257B-EA81-D47A0B3AD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52BB814-8148-4AA2-BCCA-4EF7CC21A891}"/>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5" name="Tijdelijke aanduiding voor voettekst 4">
            <a:extLst>
              <a:ext uri="{FF2B5EF4-FFF2-40B4-BE49-F238E27FC236}">
                <a16:creationId xmlns:a16="http://schemas.microsoft.com/office/drawing/2014/main" id="{9F893803-BAC0-4A7D-8440-48EFDAC17B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DBFDEB-E380-2F15-FBC0-F73C80FC39D9}"/>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175879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E2D56-9EF9-D15E-5CF9-DF177C63950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37A09C1-70BD-0A88-64C4-F10CE34AB71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E0FF6F-1345-35C5-F36F-4981C9509C3B}"/>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5" name="Tijdelijke aanduiding voor voettekst 4">
            <a:extLst>
              <a:ext uri="{FF2B5EF4-FFF2-40B4-BE49-F238E27FC236}">
                <a16:creationId xmlns:a16="http://schemas.microsoft.com/office/drawing/2014/main" id="{F811B81A-588D-8EEF-3052-0D6021C1E1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BCD75D-84C3-3790-31F8-F2DCF59F3E21}"/>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188495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3375F95-376E-52DE-9522-CD4A8E1DBFB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FFC3707-C82F-08C3-9624-2EB48C1E4FC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E74C5D-FE35-767E-AFA3-5CED29D44BF9}"/>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5" name="Tijdelijke aanduiding voor voettekst 4">
            <a:extLst>
              <a:ext uri="{FF2B5EF4-FFF2-40B4-BE49-F238E27FC236}">
                <a16:creationId xmlns:a16="http://schemas.microsoft.com/office/drawing/2014/main" id="{CFDE5803-6CA3-7C13-A07A-CEA2A289F7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F14EDF-7F0B-F8A9-BB04-932DA100D1DF}"/>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350259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5B5B2-29B8-E0E5-A84C-CCEA0672DC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C9DD9C-26AC-3C16-BE60-6E4CC75F51F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C343A9-AF5A-061F-FBAC-048E44C94E6A}"/>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5" name="Tijdelijke aanduiding voor voettekst 4">
            <a:extLst>
              <a:ext uri="{FF2B5EF4-FFF2-40B4-BE49-F238E27FC236}">
                <a16:creationId xmlns:a16="http://schemas.microsoft.com/office/drawing/2014/main" id="{025A0133-A701-8D0B-E5F2-865CC5B7CF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ED8CE5-6F83-6B64-01CC-F24BE6140AB9}"/>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334346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65833-4046-E43F-B2FC-D632A61F0CE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A013F87-E571-EF2F-0D28-1D830A1D0F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35D2DA9-74A2-EA9E-4632-27AE57E31D28}"/>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5" name="Tijdelijke aanduiding voor voettekst 4">
            <a:extLst>
              <a:ext uri="{FF2B5EF4-FFF2-40B4-BE49-F238E27FC236}">
                <a16:creationId xmlns:a16="http://schemas.microsoft.com/office/drawing/2014/main" id="{8A48FC04-DCE4-7F16-6D0D-499E451EDF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1DF1BD-E2D3-08A3-904A-EBE68411C905}"/>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328379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A5BEB-4319-76BD-3343-B19D9B5E2A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8F9E74-C4C2-8892-8445-31187013595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4781699-0B06-F95F-1AB5-F6F4C20994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D17C894-D063-64CE-5020-A219031F4219}"/>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6" name="Tijdelijke aanduiding voor voettekst 5">
            <a:extLst>
              <a:ext uri="{FF2B5EF4-FFF2-40B4-BE49-F238E27FC236}">
                <a16:creationId xmlns:a16="http://schemas.microsoft.com/office/drawing/2014/main" id="{155DCD06-F125-2200-FA97-A2FA8A54A9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1FB36F-E754-BA2B-E216-0925AF0E7A4B}"/>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3399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173B2-A62E-ECE1-8122-A14A2CA6357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D9B9077-1F10-C12A-A0A5-048E76E1C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82AEF44-1B7B-97DA-C7DF-045078EF2D1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B375C6B-D1B8-FFD9-962E-0F4A73900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47396C6-AE71-C8C7-DD8D-15027823C9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298E3A4-E7A5-FE73-41FE-00E4AA710084}"/>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8" name="Tijdelijke aanduiding voor voettekst 7">
            <a:extLst>
              <a:ext uri="{FF2B5EF4-FFF2-40B4-BE49-F238E27FC236}">
                <a16:creationId xmlns:a16="http://schemas.microsoft.com/office/drawing/2014/main" id="{E2C7FF00-6957-8DA9-1CFF-B8FC3E1A679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BB120B4-D291-457F-3201-8FB35DF15D52}"/>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17382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88E1D-AF54-171F-AD36-E134B76DE8B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9D816B7-57BD-6462-B4B5-D0F020EE640C}"/>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4" name="Tijdelijke aanduiding voor voettekst 3">
            <a:extLst>
              <a:ext uri="{FF2B5EF4-FFF2-40B4-BE49-F238E27FC236}">
                <a16:creationId xmlns:a16="http://schemas.microsoft.com/office/drawing/2014/main" id="{E5AB6171-CCA3-8B31-664B-A48EE0D62D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BCC0633-24F0-4DFF-4DC0-7E8023909004}"/>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153123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7DF9425-53D0-5673-BC0C-4F59B20E408F}"/>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3" name="Tijdelijke aanduiding voor voettekst 2">
            <a:extLst>
              <a:ext uri="{FF2B5EF4-FFF2-40B4-BE49-F238E27FC236}">
                <a16:creationId xmlns:a16="http://schemas.microsoft.com/office/drawing/2014/main" id="{0B78FD4E-DA50-7AD4-FB84-D00D692AF68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7E0A38-348E-308D-AEA1-5B694E158844}"/>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39734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0377C-2552-64B9-52D2-25118CF3B4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8EAF281-96BA-C96F-5CBB-12B8DAEB2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6519111-81AC-D77D-9804-168AEC5C8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EC9D41-DBA2-E1FF-042A-25179BB137EF}"/>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6" name="Tijdelijke aanduiding voor voettekst 5">
            <a:extLst>
              <a:ext uri="{FF2B5EF4-FFF2-40B4-BE49-F238E27FC236}">
                <a16:creationId xmlns:a16="http://schemas.microsoft.com/office/drawing/2014/main" id="{C6863050-EEC8-7AC6-4C92-00E537FCB1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F68440-AC52-5DCD-A54E-AEFD176A2672}"/>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72061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A1861-5F88-4D15-1D5E-88D822B14E9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CF1733D-2743-C6D7-9D5C-30504FE80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7CD35B-831C-3AC1-CC6A-FF6701114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794C4A2-6958-86B3-16E6-ABDDAD29F401}"/>
              </a:ext>
            </a:extLst>
          </p:cNvPr>
          <p:cNvSpPr>
            <a:spLocks noGrp="1"/>
          </p:cNvSpPr>
          <p:nvPr>
            <p:ph type="dt" sz="half" idx="10"/>
          </p:nvPr>
        </p:nvSpPr>
        <p:spPr/>
        <p:txBody>
          <a:bodyPr/>
          <a:lstStyle/>
          <a:p>
            <a:fld id="{576A0794-8CC5-41BB-8DD9-C3F919CBD1DF}" type="datetimeFigureOut">
              <a:rPr lang="nl-NL" smtClean="0"/>
              <a:t>4-12-2024</a:t>
            </a:fld>
            <a:endParaRPr lang="nl-NL"/>
          </a:p>
        </p:txBody>
      </p:sp>
      <p:sp>
        <p:nvSpPr>
          <p:cNvPr id="6" name="Tijdelijke aanduiding voor voettekst 5">
            <a:extLst>
              <a:ext uri="{FF2B5EF4-FFF2-40B4-BE49-F238E27FC236}">
                <a16:creationId xmlns:a16="http://schemas.microsoft.com/office/drawing/2014/main" id="{B1B37819-02D0-D963-E739-211BB281B2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268181-72C1-F55D-E710-5E180158C9C2}"/>
              </a:ext>
            </a:extLst>
          </p:cNvPr>
          <p:cNvSpPr>
            <a:spLocks noGrp="1"/>
          </p:cNvSpPr>
          <p:nvPr>
            <p:ph type="sldNum" sz="quarter" idx="12"/>
          </p:nvPr>
        </p:nvSpPr>
        <p:spPr/>
        <p:txBody>
          <a:bodyPr/>
          <a:lstStyle/>
          <a:p>
            <a:fld id="{B9E28E61-5126-45A4-BEE0-55E2FBF50DFF}" type="slidenum">
              <a:rPr lang="nl-NL" smtClean="0"/>
              <a:t>‹nr.›</a:t>
            </a:fld>
            <a:endParaRPr lang="nl-NL"/>
          </a:p>
        </p:txBody>
      </p:sp>
    </p:spTree>
    <p:extLst>
      <p:ext uri="{BB962C8B-B14F-4D97-AF65-F5344CB8AC3E}">
        <p14:creationId xmlns:p14="http://schemas.microsoft.com/office/powerpoint/2010/main" val="120619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23F73D7-FECE-3440-BB80-D4A6B6757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F474F20-53AC-976F-C451-5FA6A3FC8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4C5497-A582-4134-365A-51BA81227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A0794-8CC5-41BB-8DD9-C3F919CBD1DF}" type="datetimeFigureOut">
              <a:rPr lang="nl-NL" smtClean="0"/>
              <a:t>4-12-2024</a:t>
            </a:fld>
            <a:endParaRPr lang="nl-NL"/>
          </a:p>
        </p:txBody>
      </p:sp>
      <p:sp>
        <p:nvSpPr>
          <p:cNvPr id="5" name="Tijdelijke aanduiding voor voettekst 4">
            <a:extLst>
              <a:ext uri="{FF2B5EF4-FFF2-40B4-BE49-F238E27FC236}">
                <a16:creationId xmlns:a16="http://schemas.microsoft.com/office/drawing/2014/main" id="{B85F57B1-14D5-60B7-77B9-3A6A649C4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51DBC85-7569-BA7C-D86C-35DEC76BD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E28E61-5126-45A4-BEE0-55E2FBF50DFF}" type="slidenum">
              <a:rPr lang="nl-NL" smtClean="0"/>
              <a:t>‹nr.›</a:t>
            </a:fld>
            <a:endParaRPr lang="nl-NL"/>
          </a:p>
        </p:txBody>
      </p:sp>
    </p:spTree>
    <p:extLst>
      <p:ext uri="{BB962C8B-B14F-4D97-AF65-F5344CB8AC3E}">
        <p14:creationId xmlns:p14="http://schemas.microsoft.com/office/powerpoint/2010/main" val="267648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igma.com/proto/qYqlq77yMuOe33iB99EH1z/Portfolio-Website-Mock-Up?node-id=0-1&amp;t=GG3oZlYqT27vTXCw-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11" name="Freeform: Shape 1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4" name="Freeform: Shape 13">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F1F7BE-E82C-9CB9-9A16-52E67B1223E4}"/>
              </a:ext>
            </a:extLst>
          </p:cNvPr>
          <p:cNvSpPr>
            <a:spLocks noGrp="1"/>
          </p:cNvSpPr>
          <p:nvPr>
            <p:ph type="ctrTitle"/>
          </p:nvPr>
        </p:nvSpPr>
        <p:spPr>
          <a:xfrm>
            <a:off x="2242409" y="895483"/>
            <a:ext cx="5786232" cy="3011190"/>
          </a:xfrm>
        </p:spPr>
        <p:txBody>
          <a:bodyPr>
            <a:normAutofit/>
          </a:bodyPr>
          <a:lstStyle/>
          <a:p>
            <a:r>
              <a:rPr lang="nl-NL" sz="5400" dirty="0">
                <a:solidFill>
                  <a:schemeClr val="bg1"/>
                </a:solidFill>
              </a:rPr>
              <a:t>DATAPUNT 2C.</a:t>
            </a:r>
            <a:br>
              <a:rPr lang="nl-NL" sz="5400" dirty="0">
                <a:solidFill>
                  <a:schemeClr val="bg1"/>
                </a:solidFill>
              </a:rPr>
            </a:br>
            <a:r>
              <a:rPr lang="nl-NL" sz="5400" dirty="0">
                <a:solidFill>
                  <a:schemeClr val="bg1"/>
                </a:solidFill>
                <a:highlight>
                  <a:srgbClr val="800080"/>
                </a:highlight>
              </a:rPr>
              <a:t>TRY IT!</a:t>
            </a:r>
          </a:p>
        </p:txBody>
      </p:sp>
      <p:sp>
        <p:nvSpPr>
          <p:cNvPr id="3" name="Ondertitel 2">
            <a:extLst>
              <a:ext uri="{FF2B5EF4-FFF2-40B4-BE49-F238E27FC236}">
                <a16:creationId xmlns:a16="http://schemas.microsoft.com/office/drawing/2014/main" id="{8BFAED37-46A5-D6FB-DEEA-4B798188FAF5}"/>
              </a:ext>
            </a:extLst>
          </p:cNvPr>
          <p:cNvSpPr>
            <a:spLocks noGrp="1"/>
          </p:cNvSpPr>
          <p:nvPr>
            <p:ph type="subTitle" idx="1"/>
          </p:nvPr>
        </p:nvSpPr>
        <p:spPr>
          <a:xfrm>
            <a:off x="2466270" y="4142096"/>
            <a:ext cx="5338511" cy="1055142"/>
          </a:xfrm>
        </p:spPr>
        <p:txBody>
          <a:bodyPr>
            <a:normAutofit/>
          </a:bodyPr>
          <a:lstStyle/>
          <a:p>
            <a:r>
              <a:rPr lang="nl-NL" sz="2000" dirty="0">
                <a:solidFill>
                  <a:schemeClr val="accent5">
                    <a:lumMod val="60000"/>
                    <a:lumOff val="40000"/>
                  </a:schemeClr>
                </a:solidFill>
              </a:rPr>
              <a:t>Slide Deck </a:t>
            </a:r>
            <a:r>
              <a:rPr lang="nl-NL" sz="2000" dirty="0">
                <a:solidFill>
                  <a:schemeClr val="bg1"/>
                </a:solidFill>
              </a:rPr>
              <a:t>/ Maarten Borninkhof</a:t>
            </a:r>
          </a:p>
          <a:p>
            <a:pPr algn="r"/>
            <a:r>
              <a:rPr lang="nl-NL" sz="2000" dirty="0">
                <a:solidFill>
                  <a:schemeClr val="bg1"/>
                </a:solidFill>
              </a:rPr>
              <a:t>4-12-2024</a:t>
            </a:r>
          </a:p>
        </p:txBody>
      </p:sp>
      <p:sp>
        <p:nvSpPr>
          <p:cNvPr id="20"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1" name="Oval 30">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Shape 34">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Freeform: Shape 36">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359658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3175C-3671-B795-767C-AF047151358A}"/>
              </a:ext>
            </a:extLst>
          </p:cNvPr>
          <p:cNvSpPr>
            <a:spLocks noGrp="1"/>
          </p:cNvSpPr>
          <p:nvPr>
            <p:ph type="title"/>
          </p:nvPr>
        </p:nvSpPr>
        <p:spPr/>
        <p:txBody>
          <a:bodyPr/>
          <a:lstStyle/>
          <a:p>
            <a:r>
              <a:rPr lang="nl-NL" dirty="0">
                <a:solidFill>
                  <a:schemeClr val="bg1"/>
                </a:solidFill>
              </a:rPr>
              <a:t>Meenemen voor HTML Bouwplan 	</a:t>
            </a:r>
            <a:r>
              <a:rPr lang="nl-NL" sz="2000" dirty="0">
                <a:solidFill>
                  <a:schemeClr val="accent5">
                    <a:lumMod val="60000"/>
                    <a:lumOff val="40000"/>
                  </a:schemeClr>
                </a:solidFill>
              </a:rPr>
              <a:t>BC 2.2.2</a:t>
            </a:r>
          </a:p>
        </p:txBody>
      </p:sp>
      <p:sp>
        <p:nvSpPr>
          <p:cNvPr id="3" name="Tijdelijke aanduiding voor inhoud 2">
            <a:extLst>
              <a:ext uri="{FF2B5EF4-FFF2-40B4-BE49-F238E27FC236}">
                <a16:creationId xmlns:a16="http://schemas.microsoft.com/office/drawing/2014/main" id="{E46759CD-396D-27E9-182C-0ABCD8E61CFC}"/>
              </a:ext>
            </a:extLst>
          </p:cNvPr>
          <p:cNvSpPr>
            <a:spLocks noGrp="1"/>
          </p:cNvSpPr>
          <p:nvPr>
            <p:ph idx="1"/>
          </p:nvPr>
        </p:nvSpPr>
        <p:spPr/>
        <p:txBody>
          <a:bodyPr>
            <a:normAutofit lnSpcReduction="10000"/>
          </a:bodyPr>
          <a:lstStyle/>
          <a:p>
            <a:pPr marL="0" indent="0">
              <a:buNone/>
            </a:pPr>
            <a:r>
              <a:rPr lang="nl-NL" sz="2400" b="1" dirty="0">
                <a:solidFill>
                  <a:schemeClr val="bg1"/>
                </a:solidFill>
                <a:highlight>
                  <a:srgbClr val="800080"/>
                </a:highlight>
              </a:rPr>
              <a:t>Voorbeelden van hoe ik mijn eigen website ga schrijven</a:t>
            </a:r>
          </a:p>
          <a:p>
            <a:pPr marL="0" indent="0">
              <a:buNone/>
            </a:pPr>
            <a:endParaRPr lang="nl-NL" sz="2400" b="1" dirty="0">
              <a:solidFill>
                <a:schemeClr val="bg1"/>
              </a:solidFill>
              <a:highlight>
                <a:srgbClr val="800080"/>
              </a:highlight>
            </a:endParaRPr>
          </a:p>
          <a:p>
            <a:pPr lvl="1"/>
            <a:r>
              <a:rPr lang="nl-NL" sz="1600" dirty="0">
                <a:solidFill>
                  <a:schemeClr val="bg1"/>
                </a:solidFill>
              </a:rPr>
              <a:t>Meer &lt;div&gt;s schrijven en toepassen om </a:t>
            </a:r>
            <a:r>
              <a:rPr lang="nl-NL" sz="1600" i="1" dirty="0" err="1">
                <a:solidFill>
                  <a:schemeClr val="bg1"/>
                </a:solidFill>
              </a:rPr>
              <a:t>sections</a:t>
            </a:r>
            <a:r>
              <a:rPr lang="nl-NL" sz="1600" dirty="0">
                <a:solidFill>
                  <a:schemeClr val="bg1"/>
                </a:solidFill>
              </a:rPr>
              <a:t> te kunnen creëren, en zo de lay-out beter uit te kunnen werken en CSS toe te kunnen passen</a:t>
            </a:r>
          </a:p>
          <a:p>
            <a:pPr lvl="1"/>
            <a:r>
              <a:rPr lang="nl-NL" sz="1600" dirty="0">
                <a:solidFill>
                  <a:schemeClr val="bg1"/>
                </a:solidFill>
              </a:rPr>
              <a:t>Meer semantische code toevoegen zoals &lt;</a:t>
            </a:r>
            <a:r>
              <a:rPr lang="nl-NL" sz="1600" dirty="0" err="1">
                <a:solidFill>
                  <a:schemeClr val="bg1"/>
                </a:solidFill>
              </a:rPr>
              <a:t>footer</a:t>
            </a:r>
            <a:r>
              <a:rPr lang="nl-NL" sz="1600" dirty="0">
                <a:solidFill>
                  <a:schemeClr val="bg1"/>
                </a:solidFill>
              </a:rPr>
              <a:t>&gt;, &lt;</a:t>
            </a:r>
            <a:r>
              <a:rPr lang="nl-NL" sz="1600" dirty="0" err="1">
                <a:solidFill>
                  <a:schemeClr val="bg1"/>
                </a:solidFill>
              </a:rPr>
              <a:t>nav</a:t>
            </a:r>
            <a:r>
              <a:rPr lang="nl-NL" sz="1600" dirty="0">
                <a:solidFill>
                  <a:schemeClr val="bg1"/>
                </a:solidFill>
              </a:rPr>
              <a:t>&gt;, &lt;</a:t>
            </a:r>
            <a:r>
              <a:rPr lang="nl-NL" sz="1600" dirty="0" err="1">
                <a:solidFill>
                  <a:schemeClr val="bg1"/>
                </a:solidFill>
              </a:rPr>
              <a:t>aside</a:t>
            </a:r>
            <a:r>
              <a:rPr lang="nl-NL" sz="1600" dirty="0">
                <a:solidFill>
                  <a:schemeClr val="bg1"/>
                </a:solidFill>
              </a:rPr>
              <a:t>&gt; om de code beter leesbaar te maken voor mensen</a:t>
            </a:r>
          </a:p>
          <a:p>
            <a:pPr lvl="1"/>
            <a:r>
              <a:rPr lang="nl-NL" sz="1600" dirty="0">
                <a:solidFill>
                  <a:schemeClr val="bg1"/>
                </a:solidFill>
              </a:rPr>
              <a:t>Afbeeldingen voorzien van alt-teksten</a:t>
            </a:r>
          </a:p>
          <a:p>
            <a:pPr lvl="1"/>
            <a:r>
              <a:rPr lang="nl-NL" sz="1600" dirty="0">
                <a:solidFill>
                  <a:schemeClr val="bg1"/>
                </a:solidFill>
              </a:rPr>
              <a:t>Experimenteren met .</a:t>
            </a:r>
            <a:r>
              <a:rPr lang="nl-NL" sz="1600" dirty="0" err="1">
                <a:solidFill>
                  <a:schemeClr val="bg1"/>
                </a:solidFill>
              </a:rPr>
              <a:t>svg</a:t>
            </a:r>
            <a:r>
              <a:rPr lang="nl-NL" sz="1600" dirty="0">
                <a:solidFill>
                  <a:schemeClr val="bg1"/>
                </a:solidFill>
              </a:rPr>
              <a:t>-bestanden (voor logo’s op de pagina)</a:t>
            </a:r>
          </a:p>
          <a:p>
            <a:pPr lvl="1"/>
            <a:r>
              <a:rPr lang="nl-NL" sz="1600" dirty="0">
                <a:solidFill>
                  <a:schemeClr val="bg1"/>
                </a:solidFill>
              </a:rPr>
              <a:t>Goed gebruik maken van CSS </a:t>
            </a:r>
            <a:r>
              <a:rPr lang="nl-NL" sz="1600" dirty="0" err="1">
                <a:solidFill>
                  <a:schemeClr val="bg1"/>
                </a:solidFill>
              </a:rPr>
              <a:t>Inheritance</a:t>
            </a:r>
            <a:r>
              <a:rPr lang="nl-NL" sz="1600" dirty="0">
                <a:solidFill>
                  <a:schemeClr val="bg1"/>
                </a:solidFill>
              </a:rPr>
              <a:t> regels</a:t>
            </a:r>
          </a:p>
          <a:p>
            <a:pPr lvl="1"/>
            <a:r>
              <a:rPr lang="nl-NL" sz="1600" dirty="0">
                <a:solidFill>
                  <a:schemeClr val="bg1"/>
                </a:solidFill>
              </a:rPr>
              <a:t>Meer verdiepen in en werken met een box-model: </a:t>
            </a:r>
            <a:r>
              <a:rPr lang="nl-NL" sz="1600" dirty="0" err="1">
                <a:solidFill>
                  <a:schemeClr val="bg1"/>
                </a:solidFill>
              </a:rPr>
              <a:t>margin</a:t>
            </a:r>
            <a:r>
              <a:rPr lang="nl-NL" sz="1600" dirty="0">
                <a:solidFill>
                  <a:schemeClr val="bg1"/>
                </a:solidFill>
              </a:rPr>
              <a:t>, padding, border, etc.</a:t>
            </a:r>
          </a:p>
          <a:p>
            <a:pPr lvl="1"/>
            <a:r>
              <a:rPr lang="nl-NL" sz="1600" dirty="0" err="1">
                <a:solidFill>
                  <a:schemeClr val="bg1"/>
                </a:solidFill>
              </a:rPr>
              <a:t>Id</a:t>
            </a:r>
            <a:r>
              <a:rPr lang="nl-NL" sz="1600" dirty="0">
                <a:solidFill>
                  <a:schemeClr val="bg1"/>
                </a:solidFill>
              </a:rPr>
              <a:t>- en class-</a:t>
            </a:r>
            <a:r>
              <a:rPr lang="nl-NL" sz="1600" dirty="0" err="1">
                <a:solidFill>
                  <a:schemeClr val="bg1"/>
                </a:solidFill>
              </a:rPr>
              <a:t>attributes</a:t>
            </a:r>
            <a:r>
              <a:rPr lang="nl-NL" sz="1600" dirty="0">
                <a:solidFill>
                  <a:schemeClr val="bg1"/>
                </a:solidFill>
              </a:rPr>
              <a:t> correct gebruiken om onderscheid te maken en specifieker te werken</a:t>
            </a:r>
          </a:p>
          <a:p>
            <a:pPr lvl="1"/>
            <a:r>
              <a:rPr lang="nl-NL" sz="1600" dirty="0">
                <a:solidFill>
                  <a:schemeClr val="bg1"/>
                </a:solidFill>
              </a:rPr>
              <a:t>Tags als h1-h6, a, p, li en div gebruiken om de website overzichtelijker te maken</a:t>
            </a:r>
          </a:p>
          <a:p>
            <a:pPr lvl="1"/>
            <a:r>
              <a:rPr lang="nl-NL" sz="1600" dirty="0" err="1">
                <a:solidFill>
                  <a:schemeClr val="bg1"/>
                </a:solidFill>
              </a:rPr>
              <a:t>Etc</a:t>
            </a:r>
            <a:r>
              <a:rPr lang="nl-NL" sz="1600" dirty="0">
                <a:solidFill>
                  <a:schemeClr val="bg1"/>
                </a:solidFill>
              </a:rPr>
              <a:t>…</a:t>
            </a:r>
          </a:p>
          <a:p>
            <a:pPr lvl="1"/>
            <a:endParaRPr lang="nl-NL" sz="1600" dirty="0">
              <a:solidFill>
                <a:schemeClr val="bg1"/>
              </a:solidFill>
            </a:endParaRPr>
          </a:p>
          <a:p>
            <a:pPr marL="457200" lvl="1" indent="0">
              <a:buNone/>
            </a:pPr>
            <a:r>
              <a:rPr lang="nl-NL" sz="1600" dirty="0">
                <a:solidFill>
                  <a:schemeClr val="accent5">
                    <a:lumMod val="60000"/>
                    <a:lumOff val="40000"/>
                  </a:schemeClr>
                </a:solidFill>
              </a:rPr>
              <a:t>En natuurlijk: de code valideren via w3schools!</a:t>
            </a:r>
          </a:p>
          <a:p>
            <a:pPr lvl="1"/>
            <a:endParaRPr lang="nl-NL" sz="1800" dirty="0">
              <a:solidFill>
                <a:schemeClr val="bg1"/>
              </a:solidFill>
            </a:endParaRPr>
          </a:p>
        </p:txBody>
      </p:sp>
    </p:spTree>
    <p:extLst>
      <p:ext uri="{BB962C8B-B14F-4D97-AF65-F5344CB8AC3E}">
        <p14:creationId xmlns:p14="http://schemas.microsoft.com/office/powerpoint/2010/main" val="140348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el 1">
            <a:extLst>
              <a:ext uri="{FF2B5EF4-FFF2-40B4-BE49-F238E27FC236}">
                <a16:creationId xmlns:a16="http://schemas.microsoft.com/office/drawing/2014/main" id="{11F937C2-5A77-C928-684C-AF221E792577}"/>
              </a:ext>
            </a:extLst>
          </p:cNvPr>
          <p:cNvSpPr>
            <a:spLocks noGrp="1"/>
          </p:cNvSpPr>
          <p:nvPr>
            <p:ph type="title"/>
          </p:nvPr>
        </p:nvSpPr>
        <p:spPr>
          <a:xfrm>
            <a:off x="4804122" y="272276"/>
            <a:ext cx="3826286" cy="1647017"/>
          </a:xfrm>
        </p:spPr>
        <p:txBody>
          <a:bodyPr>
            <a:normAutofit/>
          </a:bodyPr>
          <a:lstStyle/>
          <a:p>
            <a:pPr algn="ctr"/>
            <a:r>
              <a:rPr lang="nl-NL" dirty="0" err="1">
                <a:solidFill>
                  <a:schemeClr val="bg1"/>
                </a:solidFill>
              </a:rPr>
              <a:t>LUCs</a:t>
            </a:r>
            <a:r>
              <a:rPr lang="nl-NL" dirty="0">
                <a:solidFill>
                  <a:schemeClr val="bg1"/>
                </a:solidFill>
              </a:rPr>
              <a:t> en </a:t>
            </a:r>
            <a:r>
              <a:rPr lang="nl-NL" dirty="0" err="1">
                <a:solidFill>
                  <a:schemeClr val="bg1"/>
                </a:solidFill>
              </a:rPr>
              <a:t>BCs</a:t>
            </a:r>
            <a:endParaRPr lang="nl-NL" dirty="0">
              <a:solidFill>
                <a:schemeClr val="bg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jdelijke aanduiding voor inhoud 2">
            <a:extLst>
              <a:ext uri="{FF2B5EF4-FFF2-40B4-BE49-F238E27FC236}">
                <a16:creationId xmlns:a16="http://schemas.microsoft.com/office/drawing/2014/main" id="{AF34308F-0926-F254-AA9D-FB435CB7975B}"/>
              </a:ext>
            </a:extLst>
          </p:cNvPr>
          <p:cNvSpPr>
            <a:spLocks noGrp="1"/>
          </p:cNvSpPr>
          <p:nvPr>
            <p:ph idx="1"/>
          </p:nvPr>
        </p:nvSpPr>
        <p:spPr>
          <a:xfrm>
            <a:off x="4108679" y="1931323"/>
            <a:ext cx="5217173" cy="4351338"/>
          </a:xfrm>
        </p:spPr>
        <p:txBody>
          <a:bodyPr>
            <a:normAutofit fontScale="92500" lnSpcReduction="20000"/>
          </a:bodyPr>
          <a:lstStyle/>
          <a:p>
            <a:pPr>
              <a:spcBef>
                <a:spcPts val="1575"/>
              </a:spcBef>
              <a:spcAft>
                <a:spcPts val="788"/>
              </a:spcAft>
            </a:pPr>
            <a:r>
              <a:rPr lang="nl-NL" sz="1300" b="1" i="0" dirty="0">
                <a:solidFill>
                  <a:schemeClr val="bg1"/>
                </a:solidFill>
                <a:effectLst/>
                <a:latin typeface="Open Sans" panose="020B0606030504020204" pitchFamily="34" charset="0"/>
              </a:rPr>
              <a:t>LUK 2.1 </a:t>
            </a:r>
            <a:r>
              <a:rPr lang="nl-NL" sz="1300" b="0" i="0" dirty="0">
                <a:solidFill>
                  <a:schemeClr val="bg1"/>
                </a:solidFill>
                <a:effectLst/>
                <a:latin typeface="Open Sans" panose="020B0606030504020204" pitchFamily="34" charset="0"/>
              </a:rPr>
              <a:t>De student verkent diverse oplossingsrichtingen die beantwoorden aan de door de student zelf geformuleerde ontwerpvraag en gebruikt daarbij verschillende aangereikte technieken én technieken om te testen met </a:t>
            </a:r>
            <a:r>
              <a:rPr lang="nl-NL" sz="1300" b="0" i="0" dirty="0" err="1">
                <a:solidFill>
                  <a:schemeClr val="bg1"/>
                </a:solidFill>
                <a:effectLst/>
                <a:latin typeface="Open Sans" panose="020B0606030504020204" pitchFamily="34" charset="0"/>
              </a:rPr>
              <a:t>peers</a:t>
            </a:r>
            <a:r>
              <a:rPr lang="nl-NL" sz="1300" b="0" i="0" dirty="0">
                <a:solidFill>
                  <a:schemeClr val="bg1"/>
                </a:solidFill>
                <a:effectLst/>
                <a:latin typeface="Open Sans" panose="020B0606030504020204" pitchFamily="34" charset="0"/>
              </a:rPr>
              <a:t>.</a:t>
            </a:r>
          </a:p>
          <a:p>
            <a:pPr lvl="1">
              <a:spcBef>
                <a:spcPts val="1575"/>
              </a:spcBef>
              <a:spcAft>
                <a:spcPts val="788"/>
              </a:spcAft>
            </a:pPr>
            <a:r>
              <a:rPr lang="nl-NL" sz="1300" b="1" i="0" dirty="0">
                <a:solidFill>
                  <a:schemeClr val="bg1"/>
                </a:solidFill>
                <a:effectLst/>
                <a:highlight>
                  <a:srgbClr val="800080"/>
                </a:highlight>
                <a:latin typeface="Open Sans" panose="020B0606030504020204" pitchFamily="34" charset="0"/>
              </a:rPr>
              <a:t>BC 2.1.2</a:t>
            </a:r>
            <a:r>
              <a:rPr lang="nl-NL" sz="1300" b="0" i="0" dirty="0">
                <a:solidFill>
                  <a:schemeClr val="bg1"/>
                </a:solidFill>
                <a:effectLst/>
                <a:highlight>
                  <a:srgbClr val="800080"/>
                </a:highlight>
                <a:latin typeface="Open Sans" panose="020B0606030504020204" pitchFamily="34" charset="0"/>
              </a:rPr>
              <a:t> Je evalueert jouw prototypes bij </a:t>
            </a:r>
            <a:r>
              <a:rPr lang="nl-NL" sz="1300" b="0" i="0" dirty="0" err="1">
                <a:solidFill>
                  <a:schemeClr val="bg1"/>
                </a:solidFill>
                <a:effectLst/>
                <a:highlight>
                  <a:srgbClr val="800080"/>
                </a:highlight>
                <a:latin typeface="Open Sans" panose="020B0606030504020204" pitchFamily="34" charset="0"/>
              </a:rPr>
              <a:t>peers</a:t>
            </a:r>
            <a:r>
              <a:rPr lang="nl-NL" sz="1300" b="0" i="0" dirty="0">
                <a:solidFill>
                  <a:schemeClr val="bg1"/>
                </a:solidFill>
                <a:effectLst/>
                <a:highlight>
                  <a:srgbClr val="800080"/>
                </a:highlight>
                <a:latin typeface="Open Sans" panose="020B0606030504020204" pitchFamily="34" charset="0"/>
              </a:rPr>
              <a:t> aan de hand van gerichte testvragen en laat zien hoe deze testresultaten vertaald worden naar inzichten [Ontwerpen]</a:t>
            </a:r>
          </a:p>
          <a:p>
            <a:pPr>
              <a:spcBef>
                <a:spcPts val="1575"/>
              </a:spcBef>
              <a:spcAft>
                <a:spcPts val="788"/>
              </a:spcAft>
            </a:pPr>
            <a:r>
              <a:rPr lang="nl-NL" sz="1300" b="1" i="0" dirty="0">
                <a:solidFill>
                  <a:schemeClr val="bg1"/>
                </a:solidFill>
                <a:effectLst/>
                <a:latin typeface="Open Sans" panose="020B0606030504020204" pitchFamily="34" charset="0"/>
              </a:rPr>
              <a:t>LUK 2.2 </a:t>
            </a:r>
            <a:r>
              <a:rPr lang="nl-NL" sz="1300" b="0" i="0" dirty="0">
                <a:solidFill>
                  <a:schemeClr val="bg1"/>
                </a:solidFill>
                <a:effectLst/>
                <a:latin typeface="Open Sans" panose="020B0606030504020204" pitchFamily="34" charset="0"/>
              </a:rPr>
              <a:t>De student verbeeldt diverse oplossingsmogelijkheden die voldoen aan de ontwerpeisen en theorie en gebruikt daarbij verschillende aangereikte creatieve technieken en passende prototyping tools om te komen tot HTML/CSS prototypes.</a:t>
            </a:r>
          </a:p>
          <a:p>
            <a:pPr lvl="1">
              <a:spcBef>
                <a:spcPts val="1575"/>
              </a:spcBef>
              <a:spcAft>
                <a:spcPts val="788"/>
              </a:spcAft>
            </a:pPr>
            <a:r>
              <a:rPr lang="nl-NL" sz="1300" b="1" i="0" dirty="0">
                <a:solidFill>
                  <a:schemeClr val="bg1"/>
                </a:solidFill>
                <a:effectLst/>
                <a:highlight>
                  <a:srgbClr val="800080"/>
                </a:highlight>
                <a:latin typeface="Open Sans" panose="020B0606030504020204" pitchFamily="34" charset="0"/>
              </a:rPr>
              <a:t>BC 2.2.2</a:t>
            </a:r>
            <a:r>
              <a:rPr lang="nl-NL" sz="1300" b="0" i="0" dirty="0">
                <a:solidFill>
                  <a:schemeClr val="bg1"/>
                </a:solidFill>
                <a:effectLst/>
                <a:highlight>
                  <a:srgbClr val="800080"/>
                </a:highlight>
                <a:latin typeface="Open Sans" panose="020B0606030504020204" pitchFamily="34" charset="0"/>
              </a:rPr>
              <a:t> Je codeert een interactieve en navigeerbare website, waarmee je jouw HTML / CSS kennis demonstreert. [Ontwerpen]</a:t>
            </a:r>
          </a:p>
          <a:p>
            <a:pPr>
              <a:spcBef>
                <a:spcPts val="1575"/>
              </a:spcBef>
              <a:spcAft>
                <a:spcPts val="788"/>
              </a:spcAft>
            </a:pPr>
            <a:r>
              <a:rPr lang="nl-NL" sz="1300" b="1" i="0" dirty="0">
                <a:solidFill>
                  <a:schemeClr val="bg1"/>
                </a:solidFill>
                <a:effectLst/>
                <a:latin typeface="Open Sans" panose="020B0606030504020204" pitchFamily="34" charset="0"/>
              </a:rPr>
              <a:t>LUK 2.3 </a:t>
            </a:r>
            <a:r>
              <a:rPr lang="nl-NL" sz="1300" b="0" i="0" dirty="0">
                <a:solidFill>
                  <a:schemeClr val="bg1"/>
                </a:solidFill>
                <a:effectLst/>
                <a:latin typeface="Open Sans" panose="020B0606030504020204" pitchFamily="34" charset="0"/>
              </a:rPr>
              <a:t>De student laat zien dat ze haar sterktes en zwaktes met betrekking tot 'samen werken' en 'samen experimenteren' kent. Ze verwerkt deze inzichten in een plan dat bestaat uit persoonlijke leerdoelen en concrete acties.</a:t>
            </a:r>
          </a:p>
          <a:p>
            <a:pPr lvl="1">
              <a:spcAft>
                <a:spcPts val="788"/>
              </a:spcAft>
            </a:pPr>
            <a:r>
              <a:rPr lang="nl-NL" sz="1300" b="1" i="0" dirty="0">
                <a:solidFill>
                  <a:schemeClr val="bg1"/>
                </a:solidFill>
                <a:effectLst/>
                <a:highlight>
                  <a:srgbClr val="800080"/>
                </a:highlight>
                <a:latin typeface="Open Sans" panose="020B0606030504020204" pitchFamily="34" charset="0"/>
              </a:rPr>
              <a:t>BC 2.3.1</a:t>
            </a:r>
            <a:r>
              <a:rPr lang="nl-NL" sz="1300" b="0" i="0" dirty="0">
                <a:solidFill>
                  <a:schemeClr val="bg1"/>
                </a:solidFill>
                <a:effectLst/>
                <a:highlight>
                  <a:srgbClr val="800080"/>
                </a:highlight>
                <a:latin typeface="Open Sans" panose="020B0606030504020204" pitchFamily="34" charset="0"/>
              </a:rPr>
              <a:t> Je evalueert verzamelde feedback om tot inzichten te komen over jouw sterktes en zwaktes. [Ontwikkelen]</a:t>
            </a:r>
          </a:p>
          <a:p>
            <a:pPr>
              <a:spcBef>
                <a:spcPts val="1575"/>
              </a:spcBef>
              <a:spcAft>
                <a:spcPts val="788"/>
              </a:spcAft>
            </a:pPr>
            <a:endParaRPr lang="nl-NL" sz="700" b="0" i="0" dirty="0">
              <a:solidFill>
                <a:schemeClr val="bg1"/>
              </a:solidFill>
              <a:effectLst/>
              <a:latin typeface="Open Sans" panose="020B0606030504020204" pitchFamily="34" charset="0"/>
            </a:endParaRPr>
          </a:p>
          <a:p>
            <a:endParaRPr lang="nl-NL" sz="7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cxnSp>
        <p:nvCxnSpPr>
          <p:cNvPr id="5" name="Rechte verbindingslijn 4">
            <a:extLst>
              <a:ext uri="{FF2B5EF4-FFF2-40B4-BE49-F238E27FC236}">
                <a16:creationId xmlns:a16="http://schemas.microsoft.com/office/drawing/2014/main" id="{7869FC0A-7EEF-B775-0ADA-373CE29CDEDC}"/>
              </a:ext>
            </a:extLst>
          </p:cNvPr>
          <p:cNvCxnSpPr/>
          <p:nvPr/>
        </p:nvCxnSpPr>
        <p:spPr>
          <a:xfrm flipH="1">
            <a:off x="3999134" y="3304205"/>
            <a:ext cx="5451990" cy="0"/>
          </a:xfrm>
          <a:prstGeom prst="line">
            <a:avLst/>
          </a:prstGeom>
          <a:ln w="381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Rechte verbindingslijn 5">
            <a:extLst>
              <a:ext uri="{FF2B5EF4-FFF2-40B4-BE49-F238E27FC236}">
                <a16:creationId xmlns:a16="http://schemas.microsoft.com/office/drawing/2014/main" id="{804F5D7E-3155-560C-6B9F-977FC7FB3A2E}"/>
              </a:ext>
            </a:extLst>
          </p:cNvPr>
          <p:cNvCxnSpPr/>
          <p:nvPr/>
        </p:nvCxnSpPr>
        <p:spPr>
          <a:xfrm flipH="1">
            <a:off x="3968654" y="4835825"/>
            <a:ext cx="5451990" cy="0"/>
          </a:xfrm>
          <a:prstGeom prst="line">
            <a:avLst/>
          </a:prstGeom>
          <a:ln w="381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366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 name="Rectangle 2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6B800D2-A347-53BD-29A4-26F07A47EA30}"/>
              </a:ext>
            </a:extLst>
          </p:cNvPr>
          <p:cNvSpPr>
            <a:spLocks noGrp="1"/>
          </p:cNvSpPr>
          <p:nvPr>
            <p:ph type="title"/>
          </p:nvPr>
        </p:nvSpPr>
        <p:spPr>
          <a:xfrm>
            <a:off x="5956784" y="396117"/>
            <a:ext cx="5217172" cy="1158857"/>
          </a:xfrm>
        </p:spPr>
        <p:txBody>
          <a:bodyPr anchor="b">
            <a:normAutofit/>
          </a:bodyPr>
          <a:lstStyle/>
          <a:p>
            <a:pPr algn="r"/>
            <a:r>
              <a:rPr lang="nl-NL" sz="2800" i="1" dirty="0">
                <a:solidFill>
                  <a:schemeClr val="bg1"/>
                </a:solidFill>
              </a:rPr>
              <a:t>Rapid prototype</a:t>
            </a:r>
            <a:br>
              <a:rPr lang="nl-NL" sz="3700" dirty="0">
                <a:solidFill>
                  <a:schemeClr val="bg1"/>
                </a:solidFill>
              </a:rPr>
            </a:br>
            <a:r>
              <a:rPr lang="nl-NL" sz="3700" dirty="0">
                <a:solidFill>
                  <a:schemeClr val="bg1"/>
                </a:solidFill>
                <a:highlight>
                  <a:srgbClr val="800080"/>
                </a:highlight>
              </a:rPr>
              <a:t>Paper prototype</a:t>
            </a:r>
          </a:p>
        </p:txBody>
      </p:sp>
      <p:pic>
        <p:nvPicPr>
          <p:cNvPr id="9" name="Afbeelding 8" descr="Afbeelding met Kinderkunst, Rechthoek, tekst, kunst&#10;&#10;Automatisch gegenereerde beschrijving">
            <a:extLst>
              <a:ext uri="{FF2B5EF4-FFF2-40B4-BE49-F238E27FC236}">
                <a16:creationId xmlns:a16="http://schemas.microsoft.com/office/drawing/2014/main" id="{1E3327F0-5217-4FE6-88A2-FFC5DC8B8779}"/>
              </a:ext>
            </a:extLst>
          </p:cNvPr>
          <p:cNvPicPr>
            <a:picLocks noChangeAspect="1"/>
          </p:cNvPicPr>
          <p:nvPr/>
        </p:nvPicPr>
        <p:blipFill>
          <a:blip r:embed="rId2">
            <a:extLst>
              <a:ext uri="{28A0092B-C50C-407E-A947-70E740481C1C}">
                <a14:useLocalDpi xmlns:a14="http://schemas.microsoft.com/office/drawing/2010/main" val="0"/>
              </a:ext>
            </a:extLst>
          </a:blip>
          <a:srcRect l="-1" r="8553" b="-5"/>
          <a:stretch/>
        </p:blipFill>
        <p:spPr>
          <a:xfrm rot="5400000">
            <a:off x="1242550" y="4016631"/>
            <a:ext cx="3182452" cy="2610203"/>
          </a:xfrm>
          <a:prstGeom prst="rect">
            <a:avLst/>
          </a:prstGeom>
        </p:spPr>
      </p:pic>
      <p:grpSp>
        <p:nvGrpSpPr>
          <p:cNvPr id="217" name="Graphic 190">
            <a:extLst>
              <a:ext uri="{FF2B5EF4-FFF2-40B4-BE49-F238E27FC236}">
                <a16:creationId xmlns:a16="http://schemas.microsoft.com/office/drawing/2014/main" id="{A0AD230C-F2F1-4A9E-8B97-584473C0E6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994" y="1420258"/>
            <a:ext cx="1598829" cy="531293"/>
            <a:chOff x="2504802" y="1755501"/>
            <a:chExt cx="1598829" cy="531293"/>
          </a:xfrm>
          <a:solidFill>
            <a:schemeClr val="bg1"/>
          </a:solidFill>
        </p:grpSpPr>
        <p:sp>
          <p:nvSpPr>
            <p:cNvPr id="218" name="Freeform: Shape 217">
              <a:extLst>
                <a:ext uri="{FF2B5EF4-FFF2-40B4-BE49-F238E27FC236}">
                  <a16:creationId xmlns:a16="http://schemas.microsoft.com/office/drawing/2014/main" id="{730434D9-2CD2-4FFE-AE02-D67B3F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4436E61-5829-49BD-A36C-155A102AD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pic>
        <p:nvPicPr>
          <p:cNvPr id="11" name="Afbeelding 10" descr="Afbeelding met Post-it-briefje, Kinderkunst, handschrift, Rechthoek&#10;&#10;Automatisch gegenereerde beschrijving">
            <a:extLst>
              <a:ext uri="{FF2B5EF4-FFF2-40B4-BE49-F238E27FC236}">
                <a16:creationId xmlns:a16="http://schemas.microsoft.com/office/drawing/2014/main" id="{98BC8435-F1E4-7536-A614-4DEEDE20F9F6}"/>
              </a:ext>
            </a:extLst>
          </p:cNvPr>
          <p:cNvPicPr>
            <a:picLocks noChangeAspect="1"/>
          </p:cNvPicPr>
          <p:nvPr/>
        </p:nvPicPr>
        <p:blipFill>
          <a:blip r:embed="rId3">
            <a:extLst>
              <a:ext uri="{28A0092B-C50C-407E-A947-70E740481C1C}">
                <a14:useLocalDpi xmlns:a14="http://schemas.microsoft.com/office/drawing/2010/main" val="0"/>
              </a:ext>
            </a:extLst>
          </a:blip>
          <a:srcRect l="-693" r="69" b="-5"/>
          <a:stretch/>
        </p:blipFill>
        <p:spPr>
          <a:xfrm rot="5400000">
            <a:off x="1082863" y="560152"/>
            <a:ext cx="3501828" cy="2610202"/>
          </a:xfrm>
          <a:prstGeom prst="rect">
            <a:avLst/>
          </a:prstGeom>
        </p:spPr>
      </p:pic>
      <p:sp>
        <p:nvSpPr>
          <p:cNvPr id="221" name="Graphic 212">
            <a:extLst>
              <a:ext uri="{FF2B5EF4-FFF2-40B4-BE49-F238E27FC236}">
                <a16:creationId xmlns:a16="http://schemas.microsoft.com/office/drawing/2014/main" id="{FEED861F-CCB5-4C5C-B30B-A67DD2975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3" name="Graphic 212">
            <a:extLst>
              <a:ext uri="{FF2B5EF4-FFF2-40B4-BE49-F238E27FC236}">
                <a16:creationId xmlns:a16="http://schemas.microsoft.com/office/drawing/2014/main" id="{F77C4D01-899C-430C-B96D-4E85CD4BA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 name="Tijdelijke aanduiding voor inhoud 2">
            <a:extLst>
              <a:ext uri="{FF2B5EF4-FFF2-40B4-BE49-F238E27FC236}">
                <a16:creationId xmlns:a16="http://schemas.microsoft.com/office/drawing/2014/main" id="{79AF6670-9143-4813-8621-B97FC60AC5A4}"/>
              </a:ext>
            </a:extLst>
          </p:cNvPr>
          <p:cNvSpPr>
            <a:spLocks noGrp="1"/>
          </p:cNvSpPr>
          <p:nvPr>
            <p:ph idx="1"/>
          </p:nvPr>
        </p:nvSpPr>
        <p:spPr>
          <a:xfrm>
            <a:off x="5956783" y="1747592"/>
            <a:ext cx="5217173" cy="4351338"/>
          </a:xfrm>
        </p:spPr>
        <p:txBody>
          <a:bodyPr>
            <a:normAutofit lnSpcReduction="10000"/>
          </a:bodyPr>
          <a:lstStyle/>
          <a:p>
            <a:r>
              <a:rPr lang="nl-NL" dirty="0">
                <a:solidFill>
                  <a:schemeClr val="bg1"/>
                </a:solidFill>
                <a:highlight>
                  <a:srgbClr val="000080"/>
                </a:highlight>
              </a:rPr>
              <a:t>Donkerblauwe</a:t>
            </a:r>
            <a:r>
              <a:rPr lang="nl-NL" dirty="0">
                <a:solidFill>
                  <a:schemeClr val="bg1"/>
                </a:solidFill>
              </a:rPr>
              <a:t> achtergrond biedt contrast.</a:t>
            </a:r>
            <a:br>
              <a:rPr lang="nl-NL" dirty="0">
                <a:solidFill>
                  <a:schemeClr val="bg1"/>
                </a:solidFill>
              </a:rPr>
            </a:br>
            <a:r>
              <a:rPr lang="nl-NL" dirty="0">
                <a:solidFill>
                  <a:schemeClr val="accent2"/>
                </a:solidFill>
              </a:rPr>
              <a:t>Oranje</a:t>
            </a:r>
            <a:r>
              <a:rPr lang="nl-NL" dirty="0">
                <a:solidFill>
                  <a:schemeClr val="bg1"/>
                </a:solidFill>
              </a:rPr>
              <a:t> voor koppen en navigatie, </a:t>
            </a:r>
            <a:r>
              <a:rPr lang="nl-NL" dirty="0">
                <a:solidFill>
                  <a:srgbClr val="FFFF00"/>
                </a:solidFill>
              </a:rPr>
              <a:t>geel </a:t>
            </a:r>
            <a:r>
              <a:rPr lang="nl-NL" dirty="0">
                <a:solidFill>
                  <a:schemeClr val="bg1"/>
                </a:solidFill>
              </a:rPr>
              <a:t>voor content</a:t>
            </a:r>
          </a:p>
          <a:p>
            <a:endParaRPr lang="nl-NL" dirty="0">
              <a:solidFill>
                <a:schemeClr val="bg1"/>
              </a:solidFill>
            </a:endParaRPr>
          </a:p>
          <a:p>
            <a:r>
              <a:rPr lang="nl-NL" b="1" dirty="0">
                <a:solidFill>
                  <a:schemeClr val="bg1"/>
                </a:solidFill>
              </a:rPr>
              <a:t>Low-</a:t>
            </a:r>
            <a:r>
              <a:rPr lang="nl-NL" b="1" dirty="0" err="1">
                <a:solidFill>
                  <a:schemeClr val="bg1"/>
                </a:solidFill>
              </a:rPr>
              <a:t>fidelity</a:t>
            </a:r>
            <a:r>
              <a:rPr lang="nl-NL" b="1" dirty="0">
                <a:solidFill>
                  <a:schemeClr val="bg1"/>
                </a:solidFill>
              </a:rPr>
              <a:t> prototype</a:t>
            </a:r>
            <a:br>
              <a:rPr lang="nl-NL" dirty="0">
                <a:solidFill>
                  <a:schemeClr val="bg1"/>
                </a:solidFill>
              </a:rPr>
            </a:br>
            <a:r>
              <a:rPr lang="nl-NL" sz="1800" i="1" dirty="0">
                <a:solidFill>
                  <a:schemeClr val="bg1"/>
                </a:solidFill>
              </a:rPr>
              <a:t>Ik heb met behulp van dit prototype mijn visie van het design en de interactieve onderdelen van de webpagina aangegeven. Hierin bieden de </a:t>
            </a:r>
            <a:r>
              <a:rPr lang="nl-NL" sz="1800" i="1" dirty="0">
                <a:solidFill>
                  <a:schemeClr val="accent2"/>
                </a:solidFill>
              </a:rPr>
              <a:t>oranje peilen </a:t>
            </a:r>
            <a:r>
              <a:rPr lang="nl-NL" sz="1800" i="1" dirty="0">
                <a:solidFill>
                  <a:schemeClr val="bg1"/>
                </a:solidFill>
              </a:rPr>
              <a:t>de manieren van navigeren; je kunt binnen de koppen scrollen om meer te kunnen weergeven, terwijl ik minder ruimte in het scherm opneem.</a:t>
            </a:r>
            <a:endParaRPr lang="nl-NL" sz="1800" i="1" dirty="0">
              <a:solidFill>
                <a:schemeClr val="accent2"/>
              </a:solidFill>
            </a:endParaRPr>
          </a:p>
        </p:txBody>
      </p:sp>
      <p:grpSp>
        <p:nvGrpSpPr>
          <p:cNvPr id="225" name="Graphic 4">
            <a:extLst>
              <a:ext uri="{FF2B5EF4-FFF2-40B4-BE49-F238E27FC236}">
                <a16:creationId xmlns:a16="http://schemas.microsoft.com/office/drawing/2014/main" id="{1184B901-2502-42F7-B6E1-13651AE05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8599" y="4912973"/>
            <a:ext cx="1443404" cy="1443428"/>
            <a:chOff x="5734037" y="3067039"/>
            <a:chExt cx="724483" cy="724489"/>
          </a:xfrm>
          <a:solidFill>
            <a:schemeClr val="bg1"/>
          </a:solidFill>
        </p:grpSpPr>
        <p:sp>
          <p:nvSpPr>
            <p:cNvPr id="226" name="Freeform: Shape 225">
              <a:extLst>
                <a:ext uri="{FF2B5EF4-FFF2-40B4-BE49-F238E27FC236}">
                  <a16:creationId xmlns:a16="http://schemas.microsoft.com/office/drawing/2014/main" id="{AD88793F-E99D-4934-BE32-3045302EE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D227D46B-1058-4251-A39F-9361D51D9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46CC86CF-119A-4B45-BA2B-782707C2E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F86D6694-09E2-4F0F-9847-F071D6E6F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8C026A13-9FDF-437E-97FD-239BCA23C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5BCC789C-A5C7-4B13-AA57-CE3422F84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737D83C-FE40-4043-B578-93346B3A42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762F7ED-C9CB-43B3-A6B4-788BF3A35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5BCE3537-0B60-49B0-B944-3394C6FAE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D63E2E2-7628-4D04-B402-95AF3E4D8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BE6AE619-C5D7-4384-8C9B-D7C20C072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60D6249-EE14-48E8-A4D4-76C866D61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C7F81F2F-CD18-4450-B0C3-DE18E95EE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E3E9DB61-5211-4057-8987-44288F16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7344F4FC-CCE7-43DF-93E8-7B59187FF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F3C9DBFF-F8A1-4CC0-83FB-F02095D0B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8841E30-ED90-482C-8E83-15A3C62EE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D4C36012-7833-44E5-AF6A-16F061AF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A5FB616-644E-4AA6-A1A5-2A133FF5B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33788DEB-82C9-4FFD-BB7E-C4F79F0B0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36C7DC16-1C97-4F53-B990-41583AE24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2B8B094C-797D-4970-B11A-56CB6D3BC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5467AC8E-502F-4AD9-B8EC-7CF01ED11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0664D7E8-21B8-4A54-A1D3-B741777B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B41E89E-3098-490D-8BFD-1EAC17808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E8C5C467-1C36-4754-9E4C-7E073A6D6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1886416B-1EB8-4C63-98D3-2ED4C8AB6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887E7ABA-1C27-4ECB-A0F2-9F627CF13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CB623774-F1A4-47BD-B3D0-731368FE9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DBCF3C89-4A49-4B99-9E61-9C393B46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ED6A8371-6F09-42D3-BFE7-C02DAF334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59CB83F-3F7F-462F-B600-5E7146BA7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79CD358-A896-4293-98D8-73B64612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73054398-60F8-4F9B-8159-56E8437E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350BA358-E733-457F-A3B6-DEDA2D1AE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0FDD4AE-5D4F-4151-9A77-FAEDE47B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4F80DDF-0EF5-4387-958B-A97581EF8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0F3EFA1-B891-46DA-933A-4F4D0C1D0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11F210-A3FF-4CF2-AA5D-49BBAFBB3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0A4882AE-036C-4D19-BB4E-EECFFAE3E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A6F9AC5-05EA-41B4-B2F3-D2AD9614C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151E501-586A-4259-A46B-9C82159A7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155219E5-BDDF-419A-B20F-719CC3D63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2498AB5-440A-4DA7-B709-6BBE83E14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6A509E5B-EB47-4D17-B66B-00000E289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1C563AD2-2231-4A45-8533-7F162D99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59B6894-D66A-4C55-AC77-313AAC3C1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C31484FA-4EC8-4615-8E01-6F843BFB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3DF5265-CD38-4DAA-BEEB-4AEE3646E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4B70D584-4897-4BD4-A7D9-EE0341AE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B89EE42F-1FF5-41F9-897F-3EBF7D124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98A9E84C-712D-440F-9E49-8D998C24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C135AC6-2CAB-4DCC-8717-74963491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38100A4-9D21-4283-B22C-2DFC19ACE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39DE80AD-8138-4977-ACF4-A760A74F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1B603A1D-520C-4248-B3AF-A6576BE74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0804202A-6406-4928-B315-5B77DE2E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6E227203-EC63-4E0E-94E4-1BD995AD8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3B301A5E-419D-447A-A864-586F78320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3AD8D7E1-B7CE-4913-A223-566B3B582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9E65440-0DC7-47C7-AEC6-AF592082F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334A0477-AC62-460E-8DF5-83B40AB9B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7122425-98E2-4536-9F31-F0B7D9BD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F81D1B41-2171-4C76-AF7E-4BF1C6F11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2E42F748-E2AD-451F-B2BF-7B386A943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E1532B74-E439-40A7-A473-CB6407D95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5A7F2BF3-54AE-4669-93D3-926195FE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191CF669-2D21-4580-AAEF-B28B7E50F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A7FBBF91-F322-43A1-A605-A69402A09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438D4E36-1F7F-48D0-9882-91CA3E655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ABA39927-855E-4C3E-96FB-3910D01D6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491BC796-66FF-47E5-AC45-F33EC4610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1EE308C-6C13-43C4-A4F5-A0C4F272B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00D7BEDD-9DE0-4325-A634-AB0E2592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11D1B3D7-CE9E-42CA-B32D-A0C201E39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0E2128CE-1AA6-4A04-8267-A1B6AF2EB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BEAC7405-BE09-424F-BC52-A4A597F95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78C19306-1DB5-4161-8617-9003A736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D2CD845E-9F6E-47ED-9A94-B58F8DB9F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96164C07-3CE0-4DE9-ADBA-E5BCF9733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2D8763AD-BAC5-4D8C-B291-1C3713EE2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0A568591-52C9-4BBD-8BEA-6E788C0BF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A8BBBC57-48DC-4DE2-9919-3D37EB90A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B894C3FA-F077-4C23-B592-08FE0EDB6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6C25930A-33A9-4793-8EC8-CDFAE240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210B92D1-1C5A-45E6-BE34-8447A9179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81D8896F-81C6-4F10-A13F-4307E35A4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F03213F-A82D-4FC4-BBFF-69F9C4482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610F9612-8DBC-4889-BF7C-74D4005A9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46442812-97CF-4BD0-AB8A-58E6060A1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184D774A-5C6A-456C-AE90-26D2E2700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CD7C9483-2BF2-4E4F-BD15-58F7EC10A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A00AA30-5552-4EBE-BE1A-2FCFE86B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6551D11E-EFAE-4045-8123-48BF3F9F7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0E626591-A65E-46D1-9BC5-0696D3A6B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57995A8B-1A24-40F3-AB16-ACBD669AB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EB21FF23-D68F-49C6-B2FC-E7557D53B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807EF2FE-2E53-4DA9-B75B-EB9BC6059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C283410F-AC2F-4284-9584-D62D084B5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6A1D2921-7CFF-4451-82C7-DDB96E74B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120A7506-F2CF-41E4-A73E-739108654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0375791-8017-43D6-AB49-D44B9545C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B4A3C1C-1450-4E3D-9F32-8DFDFFE33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2085DBDF-1063-49D6-B696-640EA6DD8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5E18E380-E552-4675-BBD2-38FF8FA39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7A5BEB3-C0FA-42E7-9117-EDE8539EB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3A2F4397-C7F2-44F5-9537-FBE540437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14F258C5-A1D8-4A24-8D5E-2910DF6EB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BE4F60F-94C0-4E0F-87DC-375FB4D81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86F61EC7-1295-414F-B78A-4D860D60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BDE79F0E-5EF9-45E6-889D-AD68EE0A7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26CAB8C2-9385-4E9B-84FE-17216134B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F553870-294B-4CAA-9BED-743A21E10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8ADEDC40-D8F0-4313-B7F4-93ED77A7A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4E7D39B-5532-41C6-8111-63A7C788F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5A0562BA-738B-4844-BA9A-BF0846E3F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581DE754-2346-4952-A2A5-0226EF158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FED80020-2957-45DA-AF30-35F3EAED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0E923126-A2FF-4172-81F5-721C4964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5C8C68F-0273-4B8E-9FD5-6E4F5E171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22AEE008-8531-4A26-AD8A-47E0D9C3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CF2A62EB-4037-469E-A6BE-CCE8BB74A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DF7AC2B-B55E-43DA-929C-5F5963D2F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0C65E55-823D-4DAD-9245-85204B9E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11D02822-B081-4809-AE14-B815E130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6F57C050-3FE5-43E5-BBC1-3833A06C6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2C1BCBF3-63E4-4905-80C1-77ADD585B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547E5F4B-9F8F-45D7-8061-F8BE9686B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727A4EA-54D7-4C09-ADD3-426B2D4929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BE8742F-6925-4467-BDE2-04293902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DBA6F7B0-490F-4AB1-B90A-0FC04A294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838C6CF-5117-4E96-AC86-63472B56F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FAC9328B-117B-4AEB-99DF-5654E2F9D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55C5EAF-BAAA-40C5-8911-9FBC41279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4E6C132-665D-4532-BE05-648B18EEF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59EF90CA-CF64-4B01-8FC6-2C001AA29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8352722-95E6-43E3-AA93-9416AB98F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BABFDBB-2E47-4AD3-8EC4-C580E971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CBCBD1B-CE75-446E-B1E9-86E838AFD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53EE8C76-5CE4-4E6D-A34D-342E0F752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079374E-A4E3-4516-ACBA-4B392A65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8165A7C6-907C-4B71-A9E3-58EC3F28B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48386427-C9A8-4E81-BF4B-450FFF8BA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A54D4E37-213B-43B7-932B-BDFB6575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BCE5BE09-518D-4D74-AA7D-28181B146D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5D3C5F47-2854-46C9-BDF7-CEA0606E3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7A7F5432-BDFB-4311-A4A2-E1C0318DA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AF4A34E-1587-4319-9DDC-1C5DE43B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8A3076E2-1BAD-4A1B-9737-AF3BAF967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6A51F02D-F9D9-4DDC-BE37-EE176D819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175E0E4B-EE9B-4F2B-B07F-B1AA2A8F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3F65E95D-F230-4CB4-9708-D8DD73177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552583DC-4906-4844-9931-CA77071E0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45F54635-332F-456D-983F-80E73231E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89C8A10A-060B-446D-ADE1-7B0C23E52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81E9757-D7AC-4ED4-980A-0BD763CA2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E965CC30-A4D6-4C8E-9EAD-DBC150876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25A950C2-CA46-4CC3-A0CA-CCDF2F7C1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B1362684-FEF2-4D08-A6BC-08712C09A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F42DD12E-7DF2-477C-A13A-82892CF32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020FF5D3-8A79-40EE-8C34-58DC2698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E27E87EA-E072-464D-8336-729401802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8A53D000-E827-4764-AB5E-736F39688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ED12E1D5-0FC5-4DEB-A638-272A08AE0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2B1F6A97-A5B7-46FF-ACCA-A914AB1CD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2626DCAF-FABD-4345-A36E-F8A6D4388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AA6CD66A-1BBB-4AF5-965B-A037016E6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D3B30AA1-97BD-4F8D-ADD2-F0BD6CFCE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1C5D8DDC-65BF-4C46-9089-9E681099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93692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C8084-B479-481F-3C7F-8E07E723A539}"/>
              </a:ext>
            </a:extLst>
          </p:cNvPr>
          <p:cNvSpPr>
            <a:spLocks noGrp="1"/>
          </p:cNvSpPr>
          <p:nvPr>
            <p:ph type="title"/>
          </p:nvPr>
        </p:nvSpPr>
        <p:spPr/>
        <p:txBody>
          <a:bodyPr/>
          <a:lstStyle/>
          <a:p>
            <a:r>
              <a:rPr lang="nl-NL" dirty="0">
                <a:solidFill>
                  <a:schemeClr val="bg1"/>
                </a:solidFill>
              </a:rPr>
              <a:t>Paper prototype evalueren 	</a:t>
            </a:r>
            <a:r>
              <a:rPr lang="nl-NL" sz="2000" dirty="0">
                <a:solidFill>
                  <a:schemeClr val="accent5">
                    <a:lumMod val="60000"/>
                    <a:lumOff val="40000"/>
                  </a:schemeClr>
                </a:solidFill>
              </a:rPr>
              <a:t>BC 2.1.2</a:t>
            </a:r>
          </a:p>
        </p:txBody>
      </p:sp>
      <p:sp>
        <p:nvSpPr>
          <p:cNvPr id="3" name="Tijdelijke aanduiding voor inhoud 2">
            <a:extLst>
              <a:ext uri="{FF2B5EF4-FFF2-40B4-BE49-F238E27FC236}">
                <a16:creationId xmlns:a16="http://schemas.microsoft.com/office/drawing/2014/main" id="{785FF7AF-9DB7-65AF-87AB-B09C4CCF20FA}"/>
              </a:ext>
            </a:extLst>
          </p:cNvPr>
          <p:cNvSpPr>
            <a:spLocks noGrp="1"/>
          </p:cNvSpPr>
          <p:nvPr>
            <p:ph idx="1"/>
          </p:nvPr>
        </p:nvSpPr>
        <p:spPr>
          <a:xfrm>
            <a:off x="838200" y="1825625"/>
            <a:ext cx="5257800" cy="4351338"/>
          </a:xfrm>
        </p:spPr>
        <p:txBody>
          <a:bodyPr>
            <a:normAutofit fontScale="92500"/>
          </a:bodyPr>
          <a:lstStyle/>
          <a:p>
            <a:pPr marL="0" indent="0">
              <a:buNone/>
            </a:pPr>
            <a:r>
              <a:rPr lang="nl-NL" dirty="0">
                <a:solidFill>
                  <a:schemeClr val="bg1"/>
                </a:solidFill>
                <a:highlight>
                  <a:srgbClr val="800080"/>
                </a:highlight>
              </a:rPr>
              <a:t>Testvragen</a:t>
            </a:r>
          </a:p>
          <a:p>
            <a:pPr marL="342900" indent="-342900">
              <a:buFont typeface="+mj-lt"/>
              <a:buAutoNum type="arabicPeriod"/>
            </a:pP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Is het scrollen door content logisch &amp; goed geïmplementeerd?</a:t>
            </a:r>
            <a:endPar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Zijn er nog andere ideeën die in je opkomen om navigatie te verbeteren?</a:t>
            </a:r>
            <a:endPar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Is de naam ‘IMPRESSIONS’ duidelijk? Is het duidelijk dat het gaat over reviews van anderen?</a:t>
            </a:r>
            <a:endPar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Trekken de portretten van foto’s de aandacht om erop te klikken? Zou een :</a:t>
            </a:r>
            <a:r>
              <a:rPr lang="nl-NL" sz="1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hover</a:t>
            </a: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toevoeging die aantrekkingskracht verbeteren denk je?</a:t>
            </a:r>
            <a:endPar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Is de volgorde van </a:t>
            </a:r>
            <a:r>
              <a:rPr lang="nl-NL" sz="1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catagorieën</a:t>
            </a: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duidelijk? WORKS &gt; IMPRESSIONS &gt; ABOUT &gt; CONTACT.</a:t>
            </a:r>
            <a:endPar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Zijn de drop-down </a:t>
            </a:r>
            <a:r>
              <a:rPr lang="nl-NL" sz="1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menus</a:t>
            </a:r>
            <a:r>
              <a:rPr lang="nl-NL"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een goede toevoeging om een lap tekst in te delen?</a:t>
            </a:r>
            <a:endParaRPr lang="nl-NL"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5" name="Tijdelijke aanduiding voor inhoud 2">
            <a:extLst>
              <a:ext uri="{FF2B5EF4-FFF2-40B4-BE49-F238E27FC236}">
                <a16:creationId xmlns:a16="http://schemas.microsoft.com/office/drawing/2014/main" id="{772C88B1-2280-354F-EDB5-C605A06FBE83}"/>
              </a:ext>
            </a:extLst>
          </p:cNvPr>
          <p:cNvSpPr txBox="1">
            <a:spLocks/>
          </p:cNvSpPr>
          <p:nvPr/>
        </p:nvSpPr>
        <p:spPr>
          <a:xfrm>
            <a:off x="6096000" y="1825625"/>
            <a:ext cx="52578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highlight>
                  <a:srgbClr val="800080"/>
                </a:highlight>
              </a:rPr>
              <a:t>Antwoorden</a:t>
            </a:r>
          </a:p>
          <a:p>
            <a:pPr marL="342900" indent="-342900">
              <a:buFont typeface="+mj-lt"/>
              <a:buAutoNum type="arabicPeriod"/>
            </a:pP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Ja, de </a:t>
            </a:r>
            <a:r>
              <a:rPr lang="nl-NL" sz="1800" kern="100" dirty="0" err="1">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nav</a:t>
            </a: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-balk werkt goed. Dit zou ik behouden. De koppen zijn ook duidelijk en implementeren het </a:t>
            </a:r>
            <a:r>
              <a:rPr lang="nl-NL" sz="1800" kern="100" dirty="0" err="1">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scrollbare</a:t>
            </a: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goed.</a:t>
            </a:r>
          </a:p>
          <a:p>
            <a:pPr marL="342900" indent="-342900">
              <a:buFont typeface="+mj-lt"/>
              <a:buAutoNum type="arabicPeriod"/>
            </a:pP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Nee.</a:t>
            </a:r>
          </a:p>
          <a:p>
            <a:pPr marL="342900" indent="-342900">
              <a:buFont typeface="+mj-lt"/>
              <a:buAutoNum type="arabicPeriod"/>
            </a:pP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De naam is duidelijk. Past </a:t>
            </a:r>
            <a:r>
              <a:rPr lang="nl-NL" sz="1800" kern="100" dirty="0" err="1">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Experiences</a:t>
            </a: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kan ook eventueel een goede zijn.</a:t>
            </a:r>
          </a:p>
          <a:p>
            <a:pPr marL="342900" indent="-342900">
              <a:buFont typeface="+mj-lt"/>
              <a:buAutoNum type="arabicPeriod"/>
            </a:pP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Dat zal best goed werken.</a:t>
            </a:r>
          </a:p>
          <a:p>
            <a:pPr marL="342900" indent="-342900">
              <a:buFont typeface="+mj-lt"/>
              <a:buAutoNum type="arabicPeriod"/>
            </a:pP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Ja, het is volgens mij de meest logische volgorde om aan te houden.</a:t>
            </a:r>
          </a:p>
          <a:p>
            <a:pPr marL="342900" indent="-342900">
              <a:buFont typeface="+mj-lt"/>
              <a:buAutoNum type="arabicPeriod"/>
            </a:pP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Ja, dit is een goede toevoeging.</a:t>
            </a:r>
          </a:p>
          <a:p>
            <a:pPr marL="0" indent="0" algn="r">
              <a:buNone/>
            </a:pPr>
            <a:endPar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r">
              <a:buNone/>
            </a:pPr>
            <a:endPar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r">
              <a:buNone/>
            </a:pPr>
            <a:r>
              <a:rPr lang="nl-NL" sz="1800" kern="100" dirty="0">
                <a:solidFill>
                  <a:schemeClr val="accent6">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Beantwoord door Jochem</a:t>
            </a:r>
          </a:p>
          <a:p>
            <a:pPr marL="514350" indent="-514350">
              <a:buFont typeface="+mj-lt"/>
              <a:buAutoNum type="arabicPeriod"/>
            </a:pPr>
            <a:endParaRPr lang="nl-NL" dirty="0"/>
          </a:p>
          <a:p>
            <a:endParaRPr lang="nl-NL" dirty="0"/>
          </a:p>
        </p:txBody>
      </p:sp>
      <p:sp>
        <p:nvSpPr>
          <p:cNvPr id="6" name="Cirkel: leeg 5">
            <a:extLst>
              <a:ext uri="{FF2B5EF4-FFF2-40B4-BE49-F238E27FC236}">
                <a16:creationId xmlns:a16="http://schemas.microsoft.com/office/drawing/2014/main" id="{CAB4E482-3570-F038-678F-87BC2CE15780}"/>
              </a:ext>
            </a:extLst>
          </p:cNvPr>
          <p:cNvSpPr/>
          <p:nvPr/>
        </p:nvSpPr>
        <p:spPr>
          <a:xfrm>
            <a:off x="9286875" y="-2157412"/>
            <a:ext cx="3848100" cy="3848100"/>
          </a:xfrm>
          <a:prstGeom prst="donu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83398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D8EA648-1B91-C002-DF7F-10CB59223202}"/>
              </a:ext>
            </a:extLst>
          </p:cNvPr>
          <p:cNvSpPr>
            <a:spLocks noGrp="1"/>
          </p:cNvSpPr>
          <p:nvPr>
            <p:ph type="title"/>
          </p:nvPr>
        </p:nvSpPr>
        <p:spPr>
          <a:xfrm>
            <a:off x="404648" y="274955"/>
            <a:ext cx="7365449" cy="1247361"/>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Mid-fidelity </a:t>
            </a:r>
            <a:r>
              <a:rPr lang="en-US" sz="4800" kern="1200" dirty="0" err="1">
                <a:solidFill>
                  <a:srgbClr val="FFFFFF"/>
                </a:solidFill>
                <a:latin typeface="+mj-lt"/>
                <a:ea typeface="+mj-ea"/>
                <a:cs typeface="+mj-cs"/>
              </a:rPr>
              <a:t>uitwerking</a:t>
            </a:r>
            <a:r>
              <a:rPr lang="en-US" sz="4800" kern="1200" dirty="0">
                <a:solidFill>
                  <a:srgbClr val="FFFFFF"/>
                </a:solidFill>
                <a:latin typeface="+mj-lt"/>
                <a:ea typeface="+mj-ea"/>
                <a:cs typeface="+mj-cs"/>
              </a:rPr>
              <a:t>: Figma</a:t>
            </a:r>
          </a:p>
        </p:txBody>
      </p:sp>
      <p:sp>
        <p:nvSpPr>
          <p:cNvPr id="3" name="Tijdelijke aanduiding voor inhoud 2">
            <a:extLst>
              <a:ext uri="{FF2B5EF4-FFF2-40B4-BE49-F238E27FC236}">
                <a16:creationId xmlns:a16="http://schemas.microsoft.com/office/drawing/2014/main" id="{DFFCD6B9-9451-80B3-915B-FAE3049A2F8E}"/>
              </a:ext>
            </a:extLst>
          </p:cNvPr>
          <p:cNvSpPr>
            <a:spLocks noGrp="1"/>
          </p:cNvSpPr>
          <p:nvPr>
            <p:ph idx="1"/>
          </p:nvPr>
        </p:nvSpPr>
        <p:spPr>
          <a:xfrm>
            <a:off x="404646" y="1319717"/>
            <a:ext cx="3859239" cy="860620"/>
          </a:xfrm>
        </p:spPr>
        <p:txBody>
          <a:bodyPr vert="horz" lIns="91440" tIns="45720" rIns="91440" bIns="45720" rtlCol="0" anchor="ctr">
            <a:normAutofit/>
          </a:bodyPr>
          <a:lstStyle/>
          <a:p>
            <a:pPr marL="0" indent="0">
              <a:buNone/>
            </a:pPr>
            <a:r>
              <a:rPr lang="en-US" sz="2400" kern="1200" dirty="0">
                <a:solidFill>
                  <a:srgbClr val="FFFFFF"/>
                </a:solidFill>
                <a:latin typeface="+mn-lt"/>
                <a:ea typeface="+mn-ea"/>
                <a:cs typeface="+mn-cs"/>
              </a:rPr>
              <a:t>Link </a:t>
            </a:r>
            <a:r>
              <a:rPr lang="en-US" sz="2400" kern="1200" dirty="0" err="1">
                <a:solidFill>
                  <a:srgbClr val="FFFFFF"/>
                </a:solidFill>
                <a:latin typeface="+mn-lt"/>
                <a:ea typeface="+mn-ea"/>
                <a:cs typeface="+mn-cs"/>
              </a:rPr>
              <a:t>naar</a:t>
            </a:r>
            <a:r>
              <a:rPr lang="en-US" sz="2400" kern="1200" dirty="0">
                <a:solidFill>
                  <a:srgbClr val="FFFFFF"/>
                </a:solidFill>
                <a:latin typeface="+mn-lt"/>
                <a:ea typeface="+mn-ea"/>
                <a:cs typeface="+mn-cs"/>
              </a:rPr>
              <a:t> project:</a:t>
            </a:r>
            <a:br>
              <a:rPr lang="en-US" sz="2400" kern="1200" dirty="0">
                <a:solidFill>
                  <a:srgbClr val="FFFFFF"/>
                </a:solidFill>
                <a:latin typeface="+mn-lt"/>
                <a:ea typeface="+mn-ea"/>
                <a:cs typeface="+mn-cs"/>
              </a:rPr>
            </a:br>
            <a:r>
              <a:rPr lang="en-US" sz="2400" kern="1200" dirty="0">
                <a:solidFill>
                  <a:srgbClr val="FFFFFF"/>
                </a:solidFill>
                <a:latin typeface="+mn-lt"/>
                <a:ea typeface="+mn-ea"/>
                <a:cs typeface="+mn-cs"/>
              </a:rPr>
              <a:t>via </a:t>
            </a:r>
            <a:r>
              <a:rPr lang="en-US" sz="2400" kern="1200" dirty="0">
                <a:solidFill>
                  <a:schemeClr val="accent5">
                    <a:lumMod val="40000"/>
                    <a:lumOff val="60000"/>
                  </a:schemeClr>
                </a:solidFill>
                <a:latin typeface="+mn-lt"/>
                <a:ea typeface="+mn-ea"/>
                <a:cs typeface="+mn-cs"/>
                <a:hlinkClick r:id="rId2">
                  <a:extLst>
                    <a:ext uri="{A12FA001-AC4F-418D-AE19-62706E023703}">
                      <ahyp:hlinkClr xmlns:ahyp="http://schemas.microsoft.com/office/drawing/2018/hyperlinkcolor" val="tx"/>
                    </a:ext>
                  </a:extLst>
                </a:hlinkClick>
              </a:rPr>
              <a:t>Figma</a:t>
            </a:r>
            <a:r>
              <a:rPr lang="en-US" sz="2400" kern="1200" dirty="0">
                <a:solidFill>
                  <a:srgbClr val="FFFFFF"/>
                </a:solidFill>
                <a:latin typeface="+mn-lt"/>
                <a:ea typeface="+mn-ea"/>
                <a:cs typeface="+mn-cs"/>
              </a:rPr>
              <a:t>.</a:t>
            </a:r>
          </a:p>
        </p:txBody>
      </p:sp>
      <p:pic>
        <p:nvPicPr>
          <p:cNvPr id="5" name="Afbeelding 4">
            <a:extLst>
              <a:ext uri="{FF2B5EF4-FFF2-40B4-BE49-F238E27FC236}">
                <a16:creationId xmlns:a16="http://schemas.microsoft.com/office/drawing/2014/main" id="{A9AD87F8-933E-0ED2-CCBF-D2B8F9A29140}"/>
              </a:ext>
            </a:extLst>
          </p:cNvPr>
          <p:cNvPicPr>
            <a:picLocks noChangeAspect="1"/>
          </p:cNvPicPr>
          <p:nvPr/>
        </p:nvPicPr>
        <p:blipFill>
          <a:blip r:embed="rId3">
            <a:alphaModFix amt="25000"/>
          </a:blip>
          <a:stretch>
            <a:fillRect/>
          </a:stretch>
        </p:blipFill>
        <p:spPr>
          <a:xfrm rot="672273">
            <a:off x="7919243" y="-395264"/>
            <a:ext cx="3135900" cy="13122063"/>
          </a:xfrm>
          <a:prstGeom prst="rect">
            <a:avLst/>
          </a:prstGeom>
          <a:effectLst>
            <a:outerShdw blurRad="50800" dist="50800" dir="5400000" algn="ctr" rotWithShape="0">
              <a:srgbClr val="000000">
                <a:alpha val="1000"/>
              </a:srgbClr>
            </a:outerShdw>
            <a:reflection endPos="0" dist="50800" dir="5400000" sy="-100000" algn="bl" rotWithShape="0"/>
          </a:effectLst>
        </p:spPr>
      </p:pic>
      <p:sp>
        <p:nvSpPr>
          <p:cNvPr id="13" name="Parallellogram 12">
            <a:extLst>
              <a:ext uri="{FF2B5EF4-FFF2-40B4-BE49-F238E27FC236}">
                <a16:creationId xmlns:a16="http://schemas.microsoft.com/office/drawing/2014/main" id="{768183CD-0CB5-C577-9EEE-A5B89EEE9E4A}"/>
              </a:ext>
            </a:extLst>
          </p:cNvPr>
          <p:cNvSpPr/>
          <p:nvPr/>
        </p:nvSpPr>
        <p:spPr>
          <a:xfrm rot="17125701">
            <a:off x="8469958" y="2380979"/>
            <a:ext cx="1681197" cy="3482779"/>
          </a:xfrm>
          <a:prstGeom prst="parallelogram">
            <a:avLst/>
          </a:prstGeom>
          <a:solidFill>
            <a:schemeClr val="bg2">
              <a:lumMod val="10000"/>
            </a:schemeClr>
          </a:solidFill>
          <a:ln>
            <a:solidFill>
              <a:schemeClr val="bg2">
                <a:lumMod val="1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dirty="0">
              <a:ln>
                <a:solidFill>
                  <a:schemeClr val="tx1"/>
                </a:solidFill>
              </a:ln>
              <a:solidFill>
                <a:schemeClr val="tx1"/>
              </a:solidFill>
            </a:endParaRPr>
          </a:p>
        </p:txBody>
      </p:sp>
      <p:pic>
        <p:nvPicPr>
          <p:cNvPr id="7" name="Afbeelding 6">
            <a:extLst>
              <a:ext uri="{FF2B5EF4-FFF2-40B4-BE49-F238E27FC236}">
                <a16:creationId xmlns:a16="http://schemas.microsoft.com/office/drawing/2014/main" id="{C6D22273-C39B-E3FC-63A5-F7BFEECC4149}"/>
              </a:ext>
            </a:extLst>
          </p:cNvPr>
          <p:cNvPicPr>
            <a:picLocks noChangeAspect="1"/>
          </p:cNvPicPr>
          <p:nvPr/>
        </p:nvPicPr>
        <p:blipFill>
          <a:blip r:embed="rId3"/>
          <a:srcRect b="43249"/>
          <a:stretch/>
        </p:blipFill>
        <p:spPr>
          <a:xfrm rot="959252">
            <a:off x="9759705" y="822658"/>
            <a:ext cx="1696890" cy="4029630"/>
          </a:xfrm>
          <a:prstGeom prst="rect">
            <a:avLst/>
          </a:prstGeom>
        </p:spPr>
      </p:pic>
      <p:pic>
        <p:nvPicPr>
          <p:cNvPr id="9" name="Afbeelding 8">
            <a:extLst>
              <a:ext uri="{FF2B5EF4-FFF2-40B4-BE49-F238E27FC236}">
                <a16:creationId xmlns:a16="http://schemas.microsoft.com/office/drawing/2014/main" id="{C081E591-B79C-6985-76FC-A9C69317D247}"/>
              </a:ext>
            </a:extLst>
          </p:cNvPr>
          <p:cNvPicPr>
            <a:picLocks noChangeAspect="1"/>
          </p:cNvPicPr>
          <p:nvPr/>
        </p:nvPicPr>
        <p:blipFill>
          <a:blip r:embed="rId3"/>
          <a:srcRect l="403" t="56906" r="-403" b="155"/>
          <a:stretch/>
        </p:blipFill>
        <p:spPr>
          <a:xfrm rot="959252">
            <a:off x="7269892" y="3456650"/>
            <a:ext cx="1696890" cy="3048901"/>
          </a:xfrm>
          <a:prstGeom prst="rect">
            <a:avLst/>
          </a:prstGeom>
        </p:spPr>
      </p:pic>
    </p:spTree>
    <p:extLst>
      <p:ext uri="{BB962C8B-B14F-4D97-AF65-F5344CB8AC3E}">
        <p14:creationId xmlns:p14="http://schemas.microsoft.com/office/powerpoint/2010/main" val="26933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irkel: leeg 4">
            <a:extLst>
              <a:ext uri="{FF2B5EF4-FFF2-40B4-BE49-F238E27FC236}">
                <a16:creationId xmlns:a16="http://schemas.microsoft.com/office/drawing/2014/main" id="{F9C4E572-AC32-1C9B-9518-76EC3BF7FFE5}"/>
              </a:ext>
            </a:extLst>
          </p:cNvPr>
          <p:cNvSpPr/>
          <p:nvPr/>
        </p:nvSpPr>
        <p:spPr>
          <a:xfrm>
            <a:off x="942392" y="-1597818"/>
            <a:ext cx="2203450" cy="2203450"/>
          </a:xfrm>
          <a:prstGeom prst="don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Titel 1">
            <a:extLst>
              <a:ext uri="{FF2B5EF4-FFF2-40B4-BE49-F238E27FC236}">
                <a16:creationId xmlns:a16="http://schemas.microsoft.com/office/drawing/2014/main" id="{AC3BFA40-4C25-8C86-7E0E-828DC12353AD}"/>
              </a:ext>
            </a:extLst>
          </p:cNvPr>
          <p:cNvSpPr>
            <a:spLocks noGrp="1"/>
          </p:cNvSpPr>
          <p:nvPr>
            <p:ph type="title"/>
          </p:nvPr>
        </p:nvSpPr>
        <p:spPr/>
        <p:txBody>
          <a:bodyPr/>
          <a:lstStyle/>
          <a:p>
            <a:r>
              <a:rPr lang="nl-NL" dirty="0" err="1">
                <a:solidFill>
                  <a:schemeClr val="bg1"/>
                </a:solidFill>
              </a:rPr>
              <a:t>Mid-fidelity</a:t>
            </a:r>
            <a:r>
              <a:rPr lang="nl-NL" dirty="0">
                <a:solidFill>
                  <a:schemeClr val="bg1"/>
                </a:solidFill>
              </a:rPr>
              <a:t> uitwerking: </a:t>
            </a:r>
            <a:r>
              <a:rPr lang="nl-NL" dirty="0" err="1">
                <a:solidFill>
                  <a:schemeClr val="bg1"/>
                </a:solidFill>
              </a:rPr>
              <a:t>Figma</a:t>
            </a:r>
            <a:r>
              <a:rPr lang="nl-NL" dirty="0">
                <a:solidFill>
                  <a:schemeClr val="bg1"/>
                </a:solidFill>
              </a:rPr>
              <a:t>	</a:t>
            </a:r>
            <a:r>
              <a:rPr lang="nl-NL" dirty="0">
                <a:solidFill>
                  <a:schemeClr val="accent5">
                    <a:lumMod val="60000"/>
                    <a:lumOff val="40000"/>
                  </a:schemeClr>
                </a:solidFill>
              </a:rPr>
              <a:t>evaluatie </a:t>
            </a:r>
            <a:r>
              <a:rPr lang="nl-NL" sz="1800" dirty="0">
                <a:solidFill>
                  <a:schemeClr val="accent5">
                    <a:lumMod val="60000"/>
                    <a:lumOff val="40000"/>
                  </a:schemeClr>
                </a:solidFill>
              </a:rPr>
              <a:t>BC 2.1.2</a:t>
            </a:r>
          </a:p>
        </p:txBody>
      </p:sp>
      <p:sp>
        <p:nvSpPr>
          <p:cNvPr id="3" name="Tijdelijke aanduiding voor inhoud 2">
            <a:extLst>
              <a:ext uri="{FF2B5EF4-FFF2-40B4-BE49-F238E27FC236}">
                <a16:creationId xmlns:a16="http://schemas.microsoft.com/office/drawing/2014/main" id="{C79DD3BA-0753-3E23-B4D1-47324A669A53}"/>
              </a:ext>
            </a:extLst>
          </p:cNvPr>
          <p:cNvSpPr>
            <a:spLocks noGrp="1"/>
          </p:cNvSpPr>
          <p:nvPr>
            <p:ph idx="1"/>
          </p:nvPr>
        </p:nvSpPr>
        <p:spPr>
          <a:xfrm>
            <a:off x="838200" y="1845454"/>
            <a:ext cx="5257800" cy="4351338"/>
          </a:xfrm>
        </p:spPr>
        <p:txBody>
          <a:bodyPr>
            <a:normAutofit fontScale="62500" lnSpcReduction="20000"/>
          </a:bodyPr>
          <a:lstStyle/>
          <a:p>
            <a:pPr marL="0" indent="0">
              <a:buNone/>
            </a:pPr>
            <a:r>
              <a:rPr lang="nl-NL" sz="3200" dirty="0">
                <a:solidFill>
                  <a:schemeClr val="bg1"/>
                </a:solidFill>
                <a:highlight>
                  <a:srgbClr val="800080"/>
                </a:highlight>
              </a:rPr>
              <a:t>Testvragen</a:t>
            </a:r>
          </a:p>
          <a:p>
            <a:pPr marL="0" indent="0">
              <a:buNone/>
            </a:pPr>
            <a:endParaRPr lang="nl-NL" dirty="0">
              <a:solidFill>
                <a:schemeClr val="bg1"/>
              </a:solidFill>
              <a:highlight>
                <a:srgbClr val="800080"/>
              </a:highlight>
            </a:endParaRPr>
          </a:p>
          <a:p>
            <a:pPr marL="514350" indent="-514350">
              <a:buFont typeface="+mj-lt"/>
              <a:buAutoNum type="arabicPeriod"/>
            </a:pPr>
            <a:r>
              <a:rPr lang="nl-NL" dirty="0">
                <a:solidFill>
                  <a:schemeClr val="bg1"/>
                </a:solidFill>
              </a:rPr>
              <a:t>Zijn de manieren van navigeren fijn en intuïtief?</a:t>
            </a:r>
          </a:p>
          <a:p>
            <a:pPr marL="514350" indent="-514350">
              <a:buFont typeface="+mj-lt"/>
              <a:buAutoNum type="arabicPeriod"/>
            </a:pPr>
            <a:r>
              <a:rPr lang="nl-NL" dirty="0">
                <a:solidFill>
                  <a:schemeClr val="bg1"/>
                </a:solidFill>
              </a:rPr>
              <a:t>Bij het kopje ‘WORKS’ kun je scrollen tussen verschillende kopjes. In de toekomst kun je hierop klikken om het blok eronder te wijzigen naar die categorie. Het doel is om veel werk op één vaste pagina te vullen. Werkt dit volgens jou goed?</a:t>
            </a:r>
          </a:p>
          <a:p>
            <a:pPr marL="514350" indent="-514350">
              <a:buFont typeface="+mj-lt"/>
              <a:buAutoNum type="arabicPeriod"/>
            </a:pPr>
            <a:r>
              <a:rPr lang="nl-NL" dirty="0">
                <a:solidFill>
                  <a:schemeClr val="bg1"/>
                </a:solidFill>
              </a:rPr>
              <a:t>Oogt het kopje ‘IMPRESSIONS’ als een blok met reviews van klanten? Wat kan hier nog anders aan om dit beter aan te geven?</a:t>
            </a:r>
          </a:p>
          <a:p>
            <a:pPr marL="514350" indent="-514350">
              <a:buFont typeface="+mj-lt"/>
              <a:buAutoNum type="arabicPeriod"/>
            </a:pPr>
            <a:r>
              <a:rPr lang="nl-NL" dirty="0">
                <a:solidFill>
                  <a:schemeClr val="bg1"/>
                </a:solidFill>
              </a:rPr>
              <a:t>Over het algemeen, hoe vindt je de vormgeving van de pagina?</a:t>
            </a:r>
            <a:br>
              <a:rPr lang="nl-NL" dirty="0">
                <a:solidFill>
                  <a:schemeClr val="bg1"/>
                </a:solidFill>
              </a:rPr>
            </a:br>
            <a:r>
              <a:rPr lang="nl-NL" dirty="0">
                <a:solidFill>
                  <a:schemeClr val="bg1"/>
                </a:solidFill>
              </a:rPr>
              <a:t>(Voor de herkansing van BC 1.2.1)</a:t>
            </a:r>
          </a:p>
          <a:p>
            <a:pPr marL="514350" indent="-514350">
              <a:buFont typeface="+mj-lt"/>
              <a:buAutoNum type="arabicPeriod"/>
            </a:pPr>
            <a:endParaRPr lang="nl-NL" dirty="0">
              <a:solidFill>
                <a:schemeClr val="bg1"/>
              </a:solidFill>
            </a:endParaRPr>
          </a:p>
          <a:p>
            <a:pPr marL="0" indent="0">
              <a:buNone/>
            </a:pPr>
            <a:endParaRPr lang="nl-NL" dirty="0">
              <a:solidFill>
                <a:schemeClr val="bg1"/>
              </a:solidFill>
            </a:endParaRPr>
          </a:p>
        </p:txBody>
      </p:sp>
      <p:sp>
        <p:nvSpPr>
          <p:cNvPr id="4" name="Tijdelijke aanduiding voor inhoud 2">
            <a:extLst>
              <a:ext uri="{FF2B5EF4-FFF2-40B4-BE49-F238E27FC236}">
                <a16:creationId xmlns:a16="http://schemas.microsoft.com/office/drawing/2014/main" id="{B314E412-EEF4-7E85-FBB7-DE96B28AC2BA}"/>
              </a:ext>
            </a:extLst>
          </p:cNvPr>
          <p:cNvSpPr txBox="1">
            <a:spLocks/>
          </p:cNvSpPr>
          <p:nvPr/>
        </p:nvSpPr>
        <p:spPr>
          <a:xfrm>
            <a:off x="6096000" y="1825625"/>
            <a:ext cx="561080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solidFill>
                  <a:schemeClr val="bg1"/>
                </a:solidFill>
                <a:highlight>
                  <a:srgbClr val="800080"/>
                </a:highlight>
              </a:rPr>
              <a:t>Antwoorden</a:t>
            </a:r>
            <a:r>
              <a:rPr lang="nl-NL" sz="2000" dirty="0">
                <a:solidFill>
                  <a:schemeClr val="bg1"/>
                </a:solidFill>
              </a:rPr>
              <a:t> </a:t>
            </a:r>
            <a:r>
              <a:rPr lang="nl-NL" sz="2000" dirty="0">
                <a:solidFill>
                  <a:schemeClr val="accent5">
                    <a:lumMod val="60000"/>
                    <a:lumOff val="40000"/>
                  </a:schemeClr>
                </a:solidFill>
              </a:rPr>
              <a:t>samengevat van </a:t>
            </a:r>
            <a:r>
              <a:rPr lang="nl-NL" sz="2000" dirty="0" err="1">
                <a:solidFill>
                  <a:schemeClr val="accent5">
                    <a:lumMod val="60000"/>
                    <a:lumOff val="40000"/>
                  </a:schemeClr>
                </a:solidFill>
              </a:rPr>
              <a:t>peers</a:t>
            </a:r>
            <a:endParaRPr lang="nl-NL" sz="2000" dirty="0">
              <a:solidFill>
                <a:schemeClr val="accent5">
                  <a:lumMod val="60000"/>
                  <a:lumOff val="40000"/>
                </a:schemeClr>
              </a:solidFill>
            </a:endParaRPr>
          </a:p>
          <a:p>
            <a:pPr marL="514350" indent="-514350">
              <a:buFont typeface="+mj-lt"/>
              <a:buAutoNum type="arabicPeriod"/>
            </a:pPr>
            <a:r>
              <a:rPr lang="nl-NL" sz="1700" dirty="0">
                <a:solidFill>
                  <a:schemeClr val="bg1"/>
                </a:solidFill>
              </a:rPr>
              <a:t>Ja, de navigatiebalk werkt goed en zoals verwacht.</a:t>
            </a:r>
          </a:p>
          <a:p>
            <a:pPr marL="514350" indent="-514350">
              <a:buFont typeface="+mj-lt"/>
              <a:buAutoNum type="arabicPeriod"/>
            </a:pPr>
            <a:r>
              <a:rPr lang="nl-NL" sz="1700" dirty="0">
                <a:solidFill>
                  <a:schemeClr val="bg1"/>
                </a:solidFill>
              </a:rPr>
              <a:t>Een visuele feedback of symbool zou helpen duidelijk te maken hoe je dit kopje kunt navigeren. </a:t>
            </a:r>
          </a:p>
          <a:p>
            <a:pPr marL="514350" indent="-514350">
              <a:buFont typeface="+mj-lt"/>
              <a:buAutoNum type="arabicPeriod"/>
            </a:pPr>
            <a:r>
              <a:rPr lang="nl-NL" sz="1700" dirty="0">
                <a:solidFill>
                  <a:schemeClr val="bg1"/>
                </a:solidFill>
              </a:rPr>
              <a:t>Je kunt hier een slideshow van maken. Je kunt het ook hernoemen naar ‘REVIEWS’ (al wordt het bij bekijk wel duidelijk dat het daarover gaat). Sterren toevoegen per klant of een </a:t>
            </a:r>
            <a:r>
              <a:rPr lang="nl-NL" sz="1700" dirty="0" err="1">
                <a:solidFill>
                  <a:schemeClr val="bg1"/>
                </a:solidFill>
              </a:rPr>
              <a:t>filter-functie</a:t>
            </a:r>
            <a:r>
              <a:rPr lang="nl-NL" sz="1700" dirty="0">
                <a:solidFill>
                  <a:schemeClr val="bg1"/>
                </a:solidFill>
              </a:rPr>
              <a:t> toevoegen zou ook helpen.</a:t>
            </a:r>
          </a:p>
          <a:p>
            <a:pPr marL="514350" indent="-514350">
              <a:buFont typeface="+mj-lt"/>
              <a:buAutoNum type="arabicPeriod"/>
            </a:pPr>
            <a:r>
              <a:rPr lang="nl-NL" sz="1700" dirty="0">
                <a:solidFill>
                  <a:schemeClr val="bg1"/>
                </a:solidFill>
              </a:rPr>
              <a:t>Goed letten op tekst, wat zichtbaar moet blijven. Overlapping van </a:t>
            </a:r>
            <a:r>
              <a:rPr lang="nl-NL" sz="1700" dirty="0" err="1">
                <a:solidFill>
                  <a:schemeClr val="bg1"/>
                </a:solidFill>
              </a:rPr>
              <a:t>nav</a:t>
            </a:r>
            <a:r>
              <a:rPr lang="nl-NL" sz="1700" dirty="0">
                <a:solidFill>
                  <a:schemeClr val="bg1"/>
                </a:solidFill>
              </a:rPr>
              <a:t>-blak bij ‘CONTACT’ verstoort balans. Sommige blokken bevatten </a:t>
            </a:r>
            <a:r>
              <a:rPr lang="nl-NL" sz="1700" dirty="0" err="1">
                <a:solidFill>
                  <a:schemeClr val="bg1"/>
                </a:solidFill>
              </a:rPr>
              <a:t>gradient</a:t>
            </a:r>
            <a:r>
              <a:rPr lang="nl-NL" sz="1700" dirty="0">
                <a:solidFill>
                  <a:schemeClr val="bg1"/>
                </a:solidFill>
              </a:rPr>
              <a:t>, andere niet. Verstoort ritme. Kleurgebruik geeft harmonie en contrast. Let wel op: consistentie in tekstkleuren bewaken harmonie en balans. Typografie: Sommige zijn hoofdletters, sommige niet, sommige </a:t>
            </a:r>
            <a:r>
              <a:rPr lang="nl-NL" sz="1700" dirty="0" err="1">
                <a:solidFill>
                  <a:schemeClr val="bg1"/>
                </a:solidFill>
              </a:rPr>
              <a:t>all</a:t>
            </a:r>
            <a:r>
              <a:rPr lang="nl-NL" sz="1700" dirty="0">
                <a:solidFill>
                  <a:schemeClr val="bg1"/>
                </a:solidFill>
              </a:rPr>
              <a:t>-caps. Kijk wat de voorkeur is, en kies er 1 uit.</a:t>
            </a:r>
          </a:p>
        </p:txBody>
      </p:sp>
      <p:sp>
        <p:nvSpPr>
          <p:cNvPr id="6" name="Cirkel: leeg 5">
            <a:extLst>
              <a:ext uri="{FF2B5EF4-FFF2-40B4-BE49-F238E27FC236}">
                <a16:creationId xmlns:a16="http://schemas.microsoft.com/office/drawing/2014/main" id="{A9480412-F9D1-B0F9-4ACE-85B1DF350EC3}"/>
              </a:ext>
            </a:extLst>
          </p:cNvPr>
          <p:cNvSpPr/>
          <p:nvPr/>
        </p:nvSpPr>
        <p:spPr>
          <a:xfrm>
            <a:off x="-1259471" y="5496718"/>
            <a:ext cx="3116263" cy="3116263"/>
          </a:xfrm>
          <a:prstGeom prst="donu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Rechthoek 6">
            <a:extLst>
              <a:ext uri="{FF2B5EF4-FFF2-40B4-BE49-F238E27FC236}">
                <a16:creationId xmlns:a16="http://schemas.microsoft.com/office/drawing/2014/main" id="{468A7676-2721-ADAE-D9BD-A2E101FC3133}"/>
              </a:ext>
            </a:extLst>
          </p:cNvPr>
          <p:cNvSpPr/>
          <p:nvPr/>
        </p:nvSpPr>
        <p:spPr>
          <a:xfrm>
            <a:off x="4474233" y="5792714"/>
            <a:ext cx="1621767" cy="80815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4E7DB01B-0825-5C6E-1AE9-10741B41AA7E}"/>
              </a:ext>
            </a:extLst>
          </p:cNvPr>
          <p:cNvCxnSpPr/>
          <p:nvPr/>
        </p:nvCxnSpPr>
        <p:spPr>
          <a:xfrm flipH="1">
            <a:off x="4290204" y="6311900"/>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Rechte verbindingslijn 9">
            <a:extLst>
              <a:ext uri="{FF2B5EF4-FFF2-40B4-BE49-F238E27FC236}">
                <a16:creationId xmlns:a16="http://schemas.microsoft.com/office/drawing/2014/main" id="{5AAD5145-3407-DC85-B9DD-1ECE8BE3360E}"/>
              </a:ext>
            </a:extLst>
          </p:cNvPr>
          <p:cNvCxnSpPr/>
          <p:nvPr/>
        </p:nvCxnSpPr>
        <p:spPr>
          <a:xfrm flipH="1">
            <a:off x="4517216" y="6311900"/>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10">
            <a:extLst>
              <a:ext uri="{FF2B5EF4-FFF2-40B4-BE49-F238E27FC236}">
                <a16:creationId xmlns:a16="http://schemas.microsoft.com/office/drawing/2014/main" id="{3F729144-66F6-FFFC-CB3D-9E9BC1BA94F9}"/>
              </a:ext>
            </a:extLst>
          </p:cNvPr>
          <p:cNvCxnSpPr/>
          <p:nvPr/>
        </p:nvCxnSpPr>
        <p:spPr>
          <a:xfrm flipH="1">
            <a:off x="4730002" y="6310776"/>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73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hthoek: afgeschuinde diagonale hoeken 21">
            <a:extLst>
              <a:ext uri="{FF2B5EF4-FFF2-40B4-BE49-F238E27FC236}">
                <a16:creationId xmlns:a16="http://schemas.microsoft.com/office/drawing/2014/main" id="{4B5E5065-1701-142D-C217-105EBDA88490}"/>
              </a:ext>
            </a:extLst>
          </p:cNvPr>
          <p:cNvSpPr/>
          <p:nvPr/>
        </p:nvSpPr>
        <p:spPr>
          <a:xfrm rot="401836">
            <a:off x="7955238" y="2309789"/>
            <a:ext cx="3703429" cy="4209036"/>
          </a:xfrm>
          <a:prstGeom prst="snip2DiagRect">
            <a:avLst/>
          </a:prstGeom>
          <a:gradFill flip="none" rotWithShape="1">
            <a:gsLst>
              <a:gs pos="0">
                <a:schemeClr val="accent5">
                  <a:lumMod val="67000"/>
                  <a:alpha val="45000"/>
                </a:schemeClr>
              </a:gs>
              <a:gs pos="48000">
                <a:schemeClr val="accent5">
                  <a:lumMod val="97000"/>
                  <a:lumOff val="3000"/>
                  <a:alpha val="45000"/>
                </a:schemeClr>
              </a:gs>
              <a:gs pos="100000">
                <a:schemeClr val="accent5">
                  <a:lumMod val="60000"/>
                  <a:lumOff val="40000"/>
                  <a:alpha val="4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dirty="0"/>
          </a:p>
        </p:txBody>
      </p:sp>
      <p:sp>
        <p:nvSpPr>
          <p:cNvPr id="21" name="Rechthoek: afgeschuinde diagonale hoeken 20">
            <a:extLst>
              <a:ext uri="{FF2B5EF4-FFF2-40B4-BE49-F238E27FC236}">
                <a16:creationId xmlns:a16="http://schemas.microsoft.com/office/drawing/2014/main" id="{022744F8-E921-D0A7-A882-B6093DD827AF}"/>
              </a:ext>
            </a:extLst>
          </p:cNvPr>
          <p:cNvSpPr/>
          <p:nvPr/>
        </p:nvSpPr>
        <p:spPr>
          <a:xfrm rot="20791550">
            <a:off x="4098169" y="2457059"/>
            <a:ext cx="3703429" cy="3085805"/>
          </a:xfrm>
          <a:prstGeom prst="snip2DiagRect">
            <a:avLst/>
          </a:prstGeom>
          <a:gradFill flip="none" rotWithShape="1">
            <a:gsLst>
              <a:gs pos="0">
                <a:schemeClr val="accent5">
                  <a:lumMod val="67000"/>
                  <a:alpha val="45000"/>
                </a:schemeClr>
              </a:gs>
              <a:gs pos="48000">
                <a:schemeClr val="accent5">
                  <a:lumMod val="97000"/>
                  <a:lumOff val="3000"/>
                  <a:alpha val="45000"/>
                </a:schemeClr>
              </a:gs>
              <a:gs pos="100000">
                <a:schemeClr val="accent5">
                  <a:lumMod val="60000"/>
                  <a:lumOff val="40000"/>
                  <a:alpha val="4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dirty="0"/>
          </a:p>
        </p:txBody>
      </p:sp>
      <p:sp>
        <p:nvSpPr>
          <p:cNvPr id="20" name="Rechthoek: afgeschuinde diagonale hoeken 19">
            <a:extLst>
              <a:ext uri="{FF2B5EF4-FFF2-40B4-BE49-F238E27FC236}">
                <a16:creationId xmlns:a16="http://schemas.microsoft.com/office/drawing/2014/main" id="{3A59B602-ED3B-639C-AA6E-EEF303EC8DCE}"/>
              </a:ext>
            </a:extLst>
          </p:cNvPr>
          <p:cNvSpPr/>
          <p:nvPr/>
        </p:nvSpPr>
        <p:spPr>
          <a:xfrm rot="273475">
            <a:off x="232767" y="2457059"/>
            <a:ext cx="3703429" cy="3085805"/>
          </a:xfrm>
          <a:prstGeom prst="snip2DiagRect">
            <a:avLst/>
          </a:prstGeom>
          <a:gradFill flip="none" rotWithShape="1">
            <a:gsLst>
              <a:gs pos="0">
                <a:schemeClr val="accent5">
                  <a:lumMod val="67000"/>
                  <a:alpha val="45000"/>
                </a:schemeClr>
              </a:gs>
              <a:gs pos="48000">
                <a:schemeClr val="accent5">
                  <a:lumMod val="97000"/>
                  <a:lumOff val="3000"/>
                  <a:alpha val="45000"/>
                </a:schemeClr>
              </a:gs>
              <a:gs pos="100000">
                <a:schemeClr val="accent5">
                  <a:lumMod val="60000"/>
                  <a:lumOff val="40000"/>
                  <a:alpha val="4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03993DA3-46E5-4EFB-3F38-E5C7177C621B}"/>
              </a:ext>
            </a:extLst>
          </p:cNvPr>
          <p:cNvSpPr>
            <a:spLocks noGrp="1"/>
          </p:cNvSpPr>
          <p:nvPr>
            <p:ph type="title"/>
          </p:nvPr>
        </p:nvSpPr>
        <p:spPr/>
        <p:txBody>
          <a:bodyPr/>
          <a:lstStyle/>
          <a:p>
            <a:r>
              <a:rPr lang="nl-NL" dirty="0">
                <a:solidFill>
                  <a:schemeClr val="bg1"/>
                </a:solidFill>
              </a:rPr>
              <a:t>Antwoorden van </a:t>
            </a:r>
            <a:r>
              <a:rPr lang="nl-NL" dirty="0" err="1">
                <a:solidFill>
                  <a:schemeClr val="bg1"/>
                </a:solidFill>
              </a:rPr>
              <a:t>peers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607FB209-1A3D-F365-AF5D-73DBC8C92A44}"/>
              </a:ext>
            </a:extLst>
          </p:cNvPr>
          <p:cNvSpPr>
            <a:spLocks noGrp="1"/>
          </p:cNvSpPr>
          <p:nvPr>
            <p:ph idx="1"/>
          </p:nvPr>
        </p:nvSpPr>
        <p:spPr>
          <a:xfrm>
            <a:off x="838567" y="1620837"/>
            <a:ext cx="10515600" cy="4351338"/>
          </a:xfrm>
        </p:spPr>
        <p:txBody>
          <a:bodyPr/>
          <a:lstStyle/>
          <a:p>
            <a:pPr marL="0" indent="0">
              <a:buNone/>
            </a:pPr>
            <a:r>
              <a:rPr lang="nl-NL" dirty="0" err="1">
                <a:solidFill>
                  <a:schemeClr val="accent5">
                    <a:lumMod val="40000"/>
                    <a:lumOff val="60000"/>
                  </a:schemeClr>
                </a:solidFill>
              </a:rPr>
              <a:t>Mehri</a:t>
            </a:r>
            <a:r>
              <a:rPr lang="nl-NL" dirty="0">
                <a:solidFill>
                  <a:schemeClr val="accent5">
                    <a:lumMod val="40000"/>
                    <a:lumOff val="60000"/>
                  </a:schemeClr>
                </a:solidFill>
              </a:rPr>
              <a:t>					Emilie			Sander</a:t>
            </a:r>
          </a:p>
        </p:txBody>
      </p:sp>
      <p:pic>
        <p:nvPicPr>
          <p:cNvPr id="5" name="Afbeelding 4" descr="Afbeelding met tekst, handschrift, document, brief&#10;&#10;Automatisch gegenereerde beschrijving">
            <a:extLst>
              <a:ext uri="{FF2B5EF4-FFF2-40B4-BE49-F238E27FC236}">
                <a16:creationId xmlns:a16="http://schemas.microsoft.com/office/drawing/2014/main" id="{34134B52-9AF9-3A26-A7B3-D0038C71D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197" y="2344380"/>
            <a:ext cx="3198603" cy="4264804"/>
          </a:xfrm>
          <a:prstGeom prst="rect">
            <a:avLst/>
          </a:prstGeom>
        </p:spPr>
      </p:pic>
      <p:pic>
        <p:nvPicPr>
          <p:cNvPr id="7" name="Afbeelding 6" descr="Afbeelding met tekst, handschrift, brief, notitieblok&#10;&#10;Automatisch gegenereerde beschrijving">
            <a:extLst>
              <a:ext uri="{FF2B5EF4-FFF2-40B4-BE49-F238E27FC236}">
                <a16:creationId xmlns:a16="http://schemas.microsoft.com/office/drawing/2014/main" id="{9D896AE5-2D46-B9B1-B314-B98D38AC0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923" y="2656130"/>
            <a:ext cx="3587102" cy="2690327"/>
          </a:xfrm>
          <a:prstGeom prst="rect">
            <a:avLst/>
          </a:prstGeom>
        </p:spPr>
      </p:pic>
      <p:pic>
        <p:nvPicPr>
          <p:cNvPr id="9" name="Afbeelding 8" descr="Afbeelding met tekst, handschrift, document&#10;&#10;Automatisch gegenereerde beschrijving">
            <a:extLst>
              <a:ext uri="{FF2B5EF4-FFF2-40B4-BE49-F238E27FC236}">
                <a16:creationId xmlns:a16="http://schemas.microsoft.com/office/drawing/2014/main" id="{FE288167-0A7B-3C66-4098-73E3B1643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33" y="2656130"/>
            <a:ext cx="3587103" cy="2690327"/>
          </a:xfrm>
          <a:prstGeom prst="rect">
            <a:avLst/>
          </a:prstGeom>
        </p:spPr>
      </p:pic>
      <p:sp>
        <p:nvSpPr>
          <p:cNvPr id="10" name="Rechthoek 9">
            <a:extLst>
              <a:ext uri="{FF2B5EF4-FFF2-40B4-BE49-F238E27FC236}">
                <a16:creationId xmlns:a16="http://schemas.microsoft.com/office/drawing/2014/main" id="{67812470-AAFC-DE07-FAC5-6CA6E8EB10C7}"/>
              </a:ext>
            </a:extLst>
          </p:cNvPr>
          <p:cNvSpPr/>
          <p:nvPr/>
        </p:nvSpPr>
        <p:spPr>
          <a:xfrm>
            <a:off x="3817450" y="5972175"/>
            <a:ext cx="1757507" cy="6763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7180628-FB42-4D3A-EAE8-D06B391B65DE}"/>
              </a:ext>
            </a:extLst>
          </p:cNvPr>
          <p:cNvSpPr/>
          <p:nvPr/>
        </p:nvSpPr>
        <p:spPr>
          <a:xfrm>
            <a:off x="3395219" y="6096237"/>
            <a:ext cx="3589333" cy="25217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Cirkel: leeg 11">
            <a:extLst>
              <a:ext uri="{FF2B5EF4-FFF2-40B4-BE49-F238E27FC236}">
                <a16:creationId xmlns:a16="http://schemas.microsoft.com/office/drawing/2014/main" id="{74F34EC9-4884-62A0-1B5C-0E5A200DC90A}"/>
              </a:ext>
            </a:extLst>
          </p:cNvPr>
          <p:cNvSpPr/>
          <p:nvPr/>
        </p:nvSpPr>
        <p:spPr>
          <a:xfrm>
            <a:off x="-258711" y="5584273"/>
            <a:ext cx="3116263" cy="3116263"/>
          </a:xfrm>
          <a:prstGeom prst="donu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Rechthoek 12">
            <a:extLst>
              <a:ext uri="{FF2B5EF4-FFF2-40B4-BE49-F238E27FC236}">
                <a16:creationId xmlns:a16="http://schemas.microsoft.com/office/drawing/2014/main" id="{755F7DDE-762E-CE83-F1B1-2F64D82E145C}"/>
              </a:ext>
            </a:extLst>
          </p:cNvPr>
          <p:cNvSpPr/>
          <p:nvPr/>
        </p:nvSpPr>
        <p:spPr>
          <a:xfrm>
            <a:off x="2272115" y="6515101"/>
            <a:ext cx="2530806" cy="5425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4" name="Rechte verbindingslijn 13">
            <a:extLst>
              <a:ext uri="{FF2B5EF4-FFF2-40B4-BE49-F238E27FC236}">
                <a16:creationId xmlns:a16="http://schemas.microsoft.com/office/drawing/2014/main" id="{02D699DD-1914-8272-2096-AC7D4C422BED}"/>
              </a:ext>
            </a:extLst>
          </p:cNvPr>
          <p:cNvCxnSpPr/>
          <p:nvPr/>
        </p:nvCxnSpPr>
        <p:spPr>
          <a:xfrm flipH="1">
            <a:off x="5861448" y="5800899"/>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020376E0-ACA3-6774-A367-3730258D1295}"/>
              </a:ext>
            </a:extLst>
          </p:cNvPr>
          <p:cNvCxnSpPr/>
          <p:nvPr/>
        </p:nvCxnSpPr>
        <p:spPr>
          <a:xfrm flipH="1">
            <a:off x="6088460" y="5800899"/>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0385B027-602D-146E-75C2-5C7C735EB9F1}"/>
              </a:ext>
            </a:extLst>
          </p:cNvPr>
          <p:cNvCxnSpPr/>
          <p:nvPr/>
        </p:nvCxnSpPr>
        <p:spPr>
          <a:xfrm flipH="1">
            <a:off x="6301246" y="5799775"/>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Rechte verbindingslijn 16">
            <a:extLst>
              <a:ext uri="{FF2B5EF4-FFF2-40B4-BE49-F238E27FC236}">
                <a16:creationId xmlns:a16="http://schemas.microsoft.com/office/drawing/2014/main" id="{05655399-1B79-7496-BD92-9AB56B4A1553}"/>
              </a:ext>
            </a:extLst>
          </p:cNvPr>
          <p:cNvCxnSpPr/>
          <p:nvPr/>
        </p:nvCxnSpPr>
        <p:spPr>
          <a:xfrm flipH="1">
            <a:off x="3478075" y="6221855"/>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a:extLst>
              <a:ext uri="{FF2B5EF4-FFF2-40B4-BE49-F238E27FC236}">
                <a16:creationId xmlns:a16="http://schemas.microsoft.com/office/drawing/2014/main" id="{4D7EC2E5-4659-11AC-54D0-C7CC64CC6CFA}"/>
              </a:ext>
            </a:extLst>
          </p:cNvPr>
          <p:cNvCxnSpPr/>
          <p:nvPr/>
        </p:nvCxnSpPr>
        <p:spPr>
          <a:xfrm flipH="1">
            <a:off x="3705087" y="6221855"/>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Rechte verbindingslijn 18">
            <a:extLst>
              <a:ext uri="{FF2B5EF4-FFF2-40B4-BE49-F238E27FC236}">
                <a16:creationId xmlns:a16="http://schemas.microsoft.com/office/drawing/2014/main" id="{56DC40DB-DFB8-7C9F-39FC-0F5EA3F074D3}"/>
              </a:ext>
            </a:extLst>
          </p:cNvPr>
          <p:cNvCxnSpPr/>
          <p:nvPr/>
        </p:nvCxnSpPr>
        <p:spPr>
          <a:xfrm flipH="1">
            <a:off x="3917873" y="6220731"/>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38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9E9549-0A43-9912-5D11-44D9D28D3F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3212C4-AE0D-B727-ADCC-7241E7A42C2C}"/>
              </a:ext>
            </a:extLst>
          </p:cNvPr>
          <p:cNvSpPr>
            <a:spLocks noGrp="1"/>
          </p:cNvSpPr>
          <p:nvPr>
            <p:ph type="title"/>
          </p:nvPr>
        </p:nvSpPr>
        <p:spPr/>
        <p:txBody>
          <a:bodyPr>
            <a:normAutofit fontScale="90000"/>
          </a:bodyPr>
          <a:lstStyle/>
          <a:p>
            <a:r>
              <a:rPr lang="nl-NL" dirty="0">
                <a:solidFill>
                  <a:schemeClr val="bg1"/>
                </a:solidFill>
              </a:rPr>
              <a:t>Mijn </a:t>
            </a:r>
            <a:r>
              <a:rPr lang="nl-NL" dirty="0">
                <a:highlight>
                  <a:srgbClr val="00FF00"/>
                </a:highlight>
              </a:rPr>
              <a:t>sterktes</a:t>
            </a:r>
            <a:r>
              <a:rPr lang="nl-NL" dirty="0">
                <a:solidFill>
                  <a:schemeClr val="bg1"/>
                </a:solidFill>
              </a:rPr>
              <a:t> en </a:t>
            </a:r>
            <a:r>
              <a:rPr lang="nl-NL" dirty="0">
                <a:highlight>
                  <a:srgbClr val="FF0000"/>
                </a:highlight>
              </a:rPr>
              <a:t>zwaktes</a:t>
            </a:r>
            <a:br>
              <a:rPr lang="nl-NL" dirty="0">
                <a:solidFill>
                  <a:schemeClr val="bg1"/>
                </a:solidFill>
              </a:rPr>
            </a:br>
            <a:r>
              <a:rPr lang="nl-NL" sz="1200" b="1" i="0" dirty="0">
                <a:solidFill>
                  <a:schemeClr val="bg1"/>
                </a:solidFill>
                <a:effectLst/>
                <a:highlight>
                  <a:srgbClr val="800080"/>
                </a:highlight>
                <a:latin typeface="Open Sans" panose="020B0606030504020204" pitchFamily="34" charset="0"/>
              </a:rPr>
              <a:t>BC 2.3.1</a:t>
            </a:r>
            <a:r>
              <a:rPr lang="nl-NL" sz="1200" b="0" i="0" dirty="0">
                <a:solidFill>
                  <a:schemeClr val="bg1"/>
                </a:solidFill>
                <a:effectLst/>
                <a:highlight>
                  <a:srgbClr val="800080"/>
                </a:highlight>
                <a:latin typeface="Open Sans" panose="020B0606030504020204" pitchFamily="34" charset="0"/>
              </a:rPr>
              <a:t> Je evalueert verzamelde feedback om tot inzichten te komen over jouw sterktes en zwaktes. [Ontwikkelen]</a:t>
            </a:r>
            <a:br>
              <a:rPr lang="nl-NL" sz="4400" b="0" i="0" dirty="0">
                <a:solidFill>
                  <a:schemeClr val="bg1"/>
                </a:solidFill>
                <a:effectLst/>
                <a:highlight>
                  <a:srgbClr val="800080"/>
                </a:highlight>
                <a:latin typeface="Open Sans" panose="020B0606030504020204" pitchFamily="34" charset="0"/>
              </a:rPr>
            </a:br>
            <a:endParaRPr lang="nl-NL" dirty="0">
              <a:solidFill>
                <a:schemeClr val="bg1"/>
              </a:solidFill>
            </a:endParaRPr>
          </a:p>
        </p:txBody>
      </p:sp>
      <p:sp>
        <p:nvSpPr>
          <p:cNvPr id="3" name="Tijdelijke aanduiding voor inhoud 2">
            <a:extLst>
              <a:ext uri="{FF2B5EF4-FFF2-40B4-BE49-F238E27FC236}">
                <a16:creationId xmlns:a16="http://schemas.microsoft.com/office/drawing/2014/main" id="{69FE2D61-2DFD-9968-8E95-B53296F6B42C}"/>
              </a:ext>
            </a:extLst>
          </p:cNvPr>
          <p:cNvSpPr>
            <a:spLocks noGrp="1"/>
          </p:cNvSpPr>
          <p:nvPr>
            <p:ph idx="1"/>
          </p:nvPr>
        </p:nvSpPr>
        <p:spPr>
          <a:xfrm>
            <a:off x="838200" y="1788611"/>
            <a:ext cx="10515600" cy="4351338"/>
          </a:xfrm>
        </p:spPr>
        <p:txBody>
          <a:bodyPr>
            <a:normAutofit fontScale="92500" lnSpcReduction="10000"/>
          </a:bodyPr>
          <a:lstStyle/>
          <a:p>
            <a:pPr marL="0" indent="0">
              <a:buNone/>
            </a:pPr>
            <a:r>
              <a:rPr lang="nl-NL" sz="2400" dirty="0">
                <a:solidFill>
                  <a:schemeClr val="accent3">
                    <a:lumMod val="40000"/>
                    <a:lumOff val="60000"/>
                  </a:schemeClr>
                </a:solidFill>
              </a:rPr>
              <a:t>+ ijverig				</a:t>
            </a:r>
            <a:r>
              <a:rPr lang="nl-NL" sz="2400" dirty="0">
                <a:solidFill>
                  <a:srgbClr val="FF0000"/>
                </a:solidFill>
              </a:rPr>
              <a:t>- chaotisch (3x!)</a:t>
            </a:r>
            <a:br>
              <a:rPr lang="nl-NL" sz="2400" dirty="0">
                <a:solidFill>
                  <a:schemeClr val="accent3">
                    <a:lumMod val="40000"/>
                    <a:lumOff val="60000"/>
                  </a:schemeClr>
                </a:solidFill>
              </a:rPr>
            </a:br>
            <a:r>
              <a:rPr lang="nl-NL" sz="2400" dirty="0">
                <a:solidFill>
                  <a:schemeClr val="accent3">
                    <a:lumMod val="40000"/>
                    <a:lumOff val="60000"/>
                  </a:schemeClr>
                </a:solidFill>
              </a:rPr>
              <a:t>+ nuchter				</a:t>
            </a:r>
            <a:r>
              <a:rPr lang="nl-NL" sz="2400" dirty="0">
                <a:solidFill>
                  <a:srgbClr val="FF0000"/>
                </a:solidFill>
              </a:rPr>
              <a:t>- fanatiek</a:t>
            </a:r>
            <a:br>
              <a:rPr lang="nl-NL" sz="2400" dirty="0">
                <a:solidFill>
                  <a:schemeClr val="accent3">
                    <a:lumMod val="40000"/>
                    <a:lumOff val="60000"/>
                  </a:schemeClr>
                </a:solidFill>
              </a:rPr>
            </a:br>
            <a:r>
              <a:rPr lang="nl-NL" sz="2400" dirty="0">
                <a:solidFill>
                  <a:schemeClr val="accent3">
                    <a:lumMod val="40000"/>
                    <a:lumOff val="60000"/>
                  </a:schemeClr>
                </a:solidFill>
              </a:rPr>
              <a:t>+ oplettend</a:t>
            </a:r>
            <a:br>
              <a:rPr lang="nl-NL" sz="2400" dirty="0">
                <a:solidFill>
                  <a:schemeClr val="accent3">
                    <a:lumMod val="40000"/>
                    <a:lumOff val="60000"/>
                  </a:schemeClr>
                </a:solidFill>
              </a:rPr>
            </a:br>
            <a:r>
              <a:rPr lang="nl-NL" sz="2400" dirty="0">
                <a:solidFill>
                  <a:schemeClr val="accent3">
                    <a:lumMod val="40000"/>
                    <a:lumOff val="60000"/>
                  </a:schemeClr>
                </a:solidFill>
              </a:rPr>
              <a:t>+ ordelijk</a:t>
            </a:r>
            <a:br>
              <a:rPr lang="nl-NL" sz="2400" dirty="0">
                <a:solidFill>
                  <a:schemeClr val="accent3">
                    <a:lumMod val="40000"/>
                    <a:lumOff val="60000"/>
                  </a:schemeClr>
                </a:solidFill>
              </a:rPr>
            </a:br>
            <a:r>
              <a:rPr lang="nl-NL" sz="2400" dirty="0">
                <a:solidFill>
                  <a:schemeClr val="accent3">
                    <a:lumMod val="40000"/>
                    <a:lumOff val="60000"/>
                  </a:schemeClr>
                </a:solidFill>
              </a:rPr>
              <a:t>+ duidelijk</a:t>
            </a:r>
            <a:br>
              <a:rPr lang="nl-NL" sz="2400" dirty="0">
                <a:solidFill>
                  <a:schemeClr val="accent3">
                    <a:lumMod val="40000"/>
                    <a:lumOff val="60000"/>
                  </a:schemeClr>
                </a:solidFill>
              </a:rPr>
            </a:br>
            <a:r>
              <a:rPr lang="nl-NL" sz="2400" dirty="0">
                <a:solidFill>
                  <a:schemeClr val="accent3">
                    <a:lumMod val="40000"/>
                    <a:lumOff val="60000"/>
                  </a:schemeClr>
                </a:solidFill>
              </a:rPr>
              <a:t>+ doelgericht</a:t>
            </a:r>
          </a:p>
          <a:p>
            <a:pPr marL="0" indent="0">
              <a:buNone/>
            </a:pPr>
            <a:endParaRPr lang="nl-NL" dirty="0">
              <a:solidFill>
                <a:schemeClr val="accent3">
                  <a:lumMod val="40000"/>
                  <a:lumOff val="60000"/>
                </a:schemeClr>
              </a:solidFill>
            </a:endParaRPr>
          </a:p>
          <a:p>
            <a:pPr marL="0" indent="0">
              <a:buNone/>
            </a:pPr>
            <a:endParaRPr lang="nl-NL" dirty="0">
              <a:solidFill>
                <a:schemeClr val="accent3">
                  <a:lumMod val="40000"/>
                  <a:lumOff val="60000"/>
                </a:schemeClr>
              </a:solidFill>
            </a:endParaRPr>
          </a:p>
          <a:p>
            <a:pPr marL="0" indent="0">
              <a:buNone/>
            </a:pPr>
            <a:r>
              <a:rPr lang="nl-NL" sz="1400" dirty="0">
                <a:solidFill>
                  <a:schemeClr val="bg1"/>
                </a:solidFill>
              </a:rPr>
              <a:t>Na het reviewen van deze beschrijvingen, concludeer ik dat de beste manier voor mij om verder te werken aan</a:t>
            </a:r>
            <a:br>
              <a:rPr lang="nl-NL" sz="1400" dirty="0">
                <a:solidFill>
                  <a:schemeClr val="bg1"/>
                </a:solidFill>
              </a:rPr>
            </a:br>
            <a:r>
              <a:rPr lang="nl-NL" sz="1400" dirty="0">
                <a:solidFill>
                  <a:schemeClr val="bg1"/>
                </a:solidFill>
              </a:rPr>
              <a:t>dit project, is om te zorgen dat ik meer naar het grote plaatje moet gaan kijken voordat ik op details induik (dat komt later nog wel). </a:t>
            </a:r>
          </a:p>
          <a:p>
            <a:pPr marL="0" indent="0">
              <a:buNone/>
            </a:pPr>
            <a:r>
              <a:rPr lang="nl-NL" sz="1400" dirty="0">
                <a:solidFill>
                  <a:schemeClr val="bg1"/>
                </a:solidFill>
              </a:rPr>
              <a:t>Ook moet ik logische en snellere keuzes maken om te zorgen dat ik niet teveel tijd onnodig besteed. Dit heb ik al kunnen doen door het maken van de paper prototypes, waar ik in een redelijke tijd een redelijk goed beeld had van hoe ik de website in zou willen richten met betrekking tot de content, vormgeving, en interactiemogelijkheden.</a:t>
            </a:r>
          </a:p>
          <a:p>
            <a:pPr marL="0" indent="0">
              <a:buNone/>
            </a:pPr>
            <a:r>
              <a:rPr lang="nl-NL" sz="1400" dirty="0">
                <a:solidFill>
                  <a:schemeClr val="bg1"/>
                </a:solidFill>
              </a:rPr>
              <a:t>Mijn plan is om mezelf te helpen niet te snel het diepe in te duiken wanneer dat nog niet hoeft, door bijvoorbeeld </a:t>
            </a:r>
            <a:r>
              <a:rPr lang="nl-NL" sz="1400" dirty="0">
                <a:solidFill>
                  <a:schemeClr val="accent5">
                    <a:lumMod val="60000"/>
                    <a:lumOff val="40000"/>
                  </a:schemeClr>
                </a:solidFill>
              </a:rPr>
              <a:t>timers te zetten</a:t>
            </a:r>
            <a:r>
              <a:rPr lang="nl-NL" sz="1400" dirty="0">
                <a:solidFill>
                  <a:schemeClr val="bg1"/>
                </a:solidFill>
              </a:rPr>
              <a:t>, het </a:t>
            </a:r>
            <a:r>
              <a:rPr lang="nl-NL" sz="1400" dirty="0">
                <a:solidFill>
                  <a:schemeClr val="accent5">
                    <a:lumMod val="60000"/>
                    <a:lumOff val="40000"/>
                  </a:schemeClr>
                </a:solidFill>
              </a:rPr>
              <a:t>blijven vragen van feedback bij </a:t>
            </a:r>
            <a:r>
              <a:rPr lang="nl-NL" sz="1400" dirty="0" err="1">
                <a:solidFill>
                  <a:schemeClr val="accent5">
                    <a:lumMod val="60000"/>
                    <a:lumOff val="40000"/>
                  </a:schemeClr>
                </a:solidFill>
              </a:rPr>
              <a:t>peers</a:t>
            </a:r>
            <a:r>
              <a:rPr lang="nl-NL" sz="1400" dirty="0">
                <a:solidFill>
                  <a:schemeClr val="bg1"/>
                </a:solidFill>
              </a:rPr>
              <a:t>, </a:t>
            </a:r>
            <a:r>
              <a:rPr lang="nl-NL" sz="1400" dirty="0">
                <a:solidFill>
                  <a:schemeClr val="accent5">
                    <a:lumMod val="60000"/>
                    <a:lumOff val="40000"/>
                  </a:schemeClr>
                </a:solidFill>
              </a:rPr>
              <a:t>kleine experimenten uitvoeren met verschillende ontwerpmogelijkheden </a:t>
            </a:r>
            <a:r>
              <a:rPr lang="nl-NL" sz="1400" dirty="0">
                <a:solidFill>
                  <a:schemeClr val="bg1"/>
                </a:solidFill>
              </a:rPr>
              <a:t>om snel voor ogen te hebben wat werkt, en wat niet werkt.</a:t>
            </a:r>
          </a:p>
        </p:txBody>
      </p:sp>
      <p:sp>
        <p:nvSpPr>
          <p:cNvPr id="10" name="Rechthoek 9">
            <a:extLst>
              <a:ext uri="{FF2B5EF4-FFF2-40B4-BE49-F238E27FC236}">
                <a16:creationId xmlns:a16="http://schemas.microsoft.com/office/drawing/2014/main" id="{0A76C2C2-BFCD-2412-6F5C-49DDE4255E3D}"/>
              </a:ext>
            </a:extLst>
          </p:cNvPr>
          <p:cNvSpPr/>
          <p:nvPr/>
        </p:nvSpPr>
        <p:spPr>
          <a:xfrm>
            <a:off x="10062408" y="3626130"/>
            <a:ext cx="1757507" cy="6763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BC27BF0-0B12-7E49-DFB5-5612C56D79FA}"/>
              </a:ext>
            </a:extLst>
          </p:cNvPr>
          <p:cNvSpPr/>
          <p:nvPr/>
        </p:nvSpPr>
        <p:spPr>
          <a:xfrm>
            <a:off x="9014969" y="3281599"/>
            <a:ext cx="3589333" cy="25217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Cirkel: leeg 11">
            <a:extLst>
              <a:ext uri="{FF2B5EF4-FFF2-40B4-BE49-F238E27FC236}">
                <a16:creationId xmlns:a16="http://schemas.microsoft.com/office/drawing/2014/main" id="{1A444E55-1CA5-FEED-D38F-E948D8D6A094}"/>
              </a:ext>
            </a:extLst>
          </p:cNvPr>
          <p:cNvSpPr/>
          <p:nvPr/>
        </p:nvSpPr>
        <p:spPr>
          <a:xfrm>
            <a:off x="9754498" y="-530226"/>
            <a:ext cx="3116263" cy="3116263"/>
          </a:xfrm>
          <a:prstGeom prst="donu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Rechthoek 12">
            <a:extLst>
              <a:ext uri="{FF2B5EF4-FFF2-40B4-BE49-F238E27FC236}">
                <a16:creationId xmlns:a16="http://schemas.microsoft.com/office/drawing/2014/main" id="{19940061-3959-53CE-F9CC-D9631E635838}"/>
              </a:ext>
            </a:extLst>
          </p:cNvPr>
          <p:cNvSpPr/>
          <p:nvPr/>
        </p:nvSpPr>
        <p:spPr>
          <a:xfrm>
            <a:off x="7891865" y="3700463"/>
            <a:ext cx="2530806" cy="5425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4" name="Rechte verbindingslijn 13">
            <a:extLst>
              <a:ext uri="{FF2B5EF4-FFF2-40B4-BE49-F238E27FC236}">
                <a16:creationId xmlns:a16="http://schemas.microsoft.com/office/drawing/2014/main" id="{91522CD2-CB34-E409-99BF-A268A05ED705}"/>
              </a:ext>
            </a:extLst>
          </p:cNvPr>
          <p:cNvCxnSpPr/>
          <p:nvPr/>
        </p:nvCxnSpPr>
        <p:spPr>
          <a:xfrm flipH="1">
            <a:off x="7971236" y="3497862"/>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B2FEA307-6714-2AAE-EE3D-6FC7526DFC05}"/>
              </a:ext>
            </a:extLst>
          </p:cNvPr>
          <p:cNvCxnSpPr/>
          <p:nvPr/>
        </p:nvCxnSpPr>
        <p:spPr>
          <a:xfrm flipH="1">
            <a:off x="8411062" y="3497862"/>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6CDF550C-B751-BDCD-A798-A652B920C358}"/>
              </a:ext>
            </a:extLst>
          </p:cNvPr>
          <p:cNvCxnSpPr/>
          <p:nvPr/>
        </p:nvCxnSpPr>
        <p:spPr>
          <a:xfrm flipH="1">
            <a:off x="8096287" y="3497862"/>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Rechte verbindingslijn 16">
            <a:extLst>
              <a:ext uri="{FF2B5EF4-FFF2-40B4-BE49-F238E27FC236}">
                <a16:creationId xmlns:a16="http://schemas.microsoft.com/office/drawing/2014/main" id="{6E762E40-BE8E-F1A4-B52F-F1067FBFB3C1}"/>
              </a:ext>
            </a:extLst>
          </p:cNvPr>
          <p:cNvCxnSpPr/>
          <p:nvPr/>
        </p:nvCxnSpPr>
        <p:spPr>
          <a:xfrm flipH="1">
            <a:off x="10025856" y="3226399"/>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a:extLst>
              <a:ext uri="{FF2B5EF4-FFF2-40B4-BE49-F238E27FC236}">
                <a16:creationId xmlns:a16="http://schemas.microsoft.com/office/drawing/2014/main" id="{6A2E2982-B3C7-3047-83FE-636915041611}"/>
              </a:ext>
            </a:extLst>
          </p:cNvPr>
          <p:cNvCxnSpPr/>
          <p:nvPr/>
        </p:nvCxnSpPr>
        <p:spPr>
          <a:xfrm flipH="1">
            <a:off x="9864000" y="3211917"/>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Rechte verbindingslijn 18">
            <a:extLst>
              <a:ext uri="{FF2B5EF4-FFF2-40B4-BE49-F238E27FC236}">
                <a16:creationId xmlns:a16="http://schemas.microsoft.com/office/drawing/2014/main" id="{DA83F316-9ABA-C419-68A1-A2DED75F964C}"/>
              </a:ext>
            </a:extLst>
          </p:cNvPr>
          <p:cNvCxnSpPr/>
          <p:nvPr/>
        </p:nvCxnSpPr>
        <p:spPr>
          <a:xfrm flipH="1">
            <a:off x="8562034" y="3497862"/>
            <a:ext cx="396815" cy="4052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57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40760-228D-9627-D41B-275776173383}"/>
              </a:ext>
            </a:extLst>
          </p:cNvPr>
          <p:cNvSpPr>
            <a:spLocks noGrp="1"/>
          </p:cNvSpPr>
          <p:nvPr>
            <p:ph type="title"/>
          </p:nvPr>
        </p:nvSpPr>
        <p:spPr/>
        <p:txBody>
          <a:bodyPr>
            <a:normAutofit/>
          </a:bodyPr>
          <a:lstStyle/>
          <a:p>
            <a:r>
              <a:rPr lang="nl-NL" dirty="0">
                <a:solidFill>
                  <a:schemeClr val="accent5">
                    <a:lumMod val="60000"/>
                    <a:lumOff val="40000"/>
                  </a:schemeClr>
                </a:solidFill>
              </a:rPr>
              <a:t>Inzichten om mee te nemen naar </a:t>
            </a:r>
            <a:r>
              <a:rPr lang="nl-NL" dirty="0" err="1">
                <a:solidFill>
                  <a:schemeClr val="accent5">
                    <a:lumMod val="60000"/>
                    <a:lumOff val="40000"/>
                  </a:schemeClr>
                </a:solidFill>
              </a:rPr>
              <a:t>High-fidelity</a:t>
            </a:r>
            <a:br>
              <a:rPr lang="nl-NL" dirty="0">
                <a:solidFill>
                  <a:schemeClr val="accent5">
                    <a:lumMod val="60000"/>
                    <a:lumOff val="40000"/>
                  </a:schemeClr>
                </a:solidFill>
              </a:rPr>
            </a:br>
            <a:r>
              <a:rPr lang="nl-NL" sz="1050" b="1" i="0" dirty="0">
                <a:solidFill>
                  <a:schemeClr val="bg1"/>
                </a:solidFill>
                <a:effectLst/>
                <a:highlight>
                  <a:srgbClr val="800080"/>
                </a:highlight>
                <a:latin typeface="Open Sans" panose="020B0606030504020204" pitchFamily="34" charset="0"/>
              </a:rPr>
              <a:t>BC 2.1.2</a:t>
            </a:r>
            <a:r>
              <a:rPr lang="nl-NL" sz="1050" b="0" i="0" dirty="0">
                <a:solidFill>
                  <a:schemeClr val="bg1"/>
                </a:solidFill>
                <a:effectLst/>
                <a:highlight>
                  <a:srgbClr val="800080"/>
                </a:highlight>
                <a:latin typeface="Open Sans" panose="020B0606030504020204" pitchFamily="34" charset="0"/>
              </a:rPr>
              <a:t> Je evalueert jouw prototypes bij </a:t>
            </a:r>
            <a:r>
              <a:rPr lang="nl-NL" sz="1050" b="0" i="0" dirty="0" err="1">
                <a:solidFill>
                  <a:schemeClr val="bg1"/>
                </a:solidFill>
                <a:effectLst/>
                <a:highlight>
                  <a:srgbClr val="800080"/>
                </a:highlight>
                <a:latin typeface="Open Sans" panose="020B0606030504020204" pitchFamily="34" charset="0"/>
              </a:rPr>
              <a:t>peers</a:t>
            </a:r>
            <a:r>
              <a:rPr lang="nl-NL" sz="1050" b="0" i="0" dirty="0">
                <a:solidFill>
                  <a:schemeClr val="bg1"/>
                </a:solidFill>
                <a:effectLst/>
                <a:highlight>
                  <a:srgbClr val="800080"/>
                </a:highlight>
                <a:latin typeface="Open Sans" panose="020B0606030504020204" pitchFamily="34" charset="0"/>
              </a:rPr>
              <a:t> aan de hand van gerichte testvragen en laat zien hoe deze testresultaten vertaald worden naar inzichten [Ontwerpen]</a:t>
            </a:r>
            <a:br>
              <a:rPr lang="nl-NL" sz="1050" b="0" i="0" dirty="0">
                <a:solidFill>
                  <a:schemeClr val="bg1"/>
                </a:solidFill>
                <a:effectLst/>
                <a:highlight>
                  <a:srgbClr val="800080"/>
                </a:highlight>
                <a:latin typeface="Open Sans" panose="020B0606030504020204" pitchFamily="34" charset="0"/>
              </a:rPr>
            </a:br>
            <a:endParaRPr lang="nl-NL" sz="1050" dirty="0">
              <a:solidFill>
                <a:schemeClr val="accent5">
                  <a:lumMod val="60000"/>
                  <a:lumOff val="40000"/>
                </a:schemeClr>
              </a:solidFill>
            </a:endParaRPr>
          </a:p>
        </p:txBody>
      </p:sp>
      <p:sp>
        <p:nvSpPr>
          <p:cNvPr id="3" name="Tijdelijke aanduiding voor inhoud 2">
            <a:extLst>
              <a:ext uri="{FF2B5EF4-FFF2-40B4-BE49-F238E27FC236}">
                <a16:creationId xmlns:a16="http://schemas.microsoft.com/office/drawing/2014/main" id="{113C5D05-CFD7-5760-14CE-569478B4DF99}"/>
              </a:ext>
            </a:extLst>
          </p:cNvPr>
          <p:cNvSpPr>
            <a:spLocks noGrp="1"/>
          </p:cNvSpPr>
          <p:nvPr>
            <p:ph idx="1"/>
          </p:nvPr>
        </p:nvSpPr>
        <p:spPr>
          <a:xfrm>
            <a:off x="189051" y="3637792"/>
            <a:ext cx="3874605" cy="1074806"/>
          </a:xfrm>
          <a:ln w="28575">
            <a:solidFill>
              <a:schemeClr val="tx1"/>
            </a:solidFill>
          </a:ln>
        </p:spPr>
        <p:txBody>
          <a:bodyPr>
            <a:normAutofit lnSpcReduction="10000"/>
          </a:bodyPr>
          <a:lstStyle/>
          <a:p>
            <a:r>
              <a:rPr lang="nl-NL" sz="1800" dirty="0"/>
              <a:t>Kleine aanpassingen aan </a:t>
            </a:r>
            <a:r>
              <a:rPr lang="nl-NL" sz="1800" dirty="0" err="1"/>
              <a:t>nav</a:t>
            </a:r>
            <a:r>
              <a:rPr lang="nl-NL" sz="1800" dirty="0"/>
              <a:t>-balk; grootte en positionering, transparantie toevoegen om overlapping te verminderen.</a:t>
            </a:r>
          </a:p>
        </p:txBody>
      </p:sp>
      <p:sp>
        <p:nvSpPr>
          <p:cNvPr id="4" name="Tijdelijke aanduiding voor inhoud 2">
            <a:extLst>
              <a:ext uri="{FF2B5EF4-FFF2-40B4-BE49-F238E27FC236}">
                <a16:creationId xmlns:a16="http://schemas.microsoft.com/office/drawing/2014/main" id="{5ABD0CE2-6CC6-E2C8-D827-3F8E932F0E6C}"/>
              </a:ext>
            </a:extLst>
          </p:cNvPr>
          <p:cNvSpPr txBox="1">
            <a:spLocks/>
          </p:cNvSpPr>
          <p:nvPr/>
        </p:nvSpPr>
        <p:spPr>
          <a:xfrm>
            <a:off x="1607034" y="2295698"/>
            <a:ext cx="3043030" cy="113330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t>Scrollende elementen voorzien van visuele steun (bijv. semiotiek, randen toevoegen, etc.).</a:t>
            </a:r>
          </a:p>
        </p:txBody>
      </p:sp>
      <p:sp>
        <p:nvSpPr>
          <p:cNvPr id="5" name="Tijdelijke aanduiding voor inhoud 2">
            <a:extLst>
              <a:ext uri="{FF2B5EF4-FFF2-40B4-BE49-F238E27FC236}">
                <a16:creationId xmlns:a16="http://schemas.microsoft.com/office/drawing/2014/main" id="{858EFBFC-2240-D659-7CFC-5E14C2DA8CE5}"/>
              </a:ext>
            </a:extLst>
          </p:cNvPr>
          <p:cNvSpPr txBox="1">
            <a:spLocks/>
          </p:cNvSpPr>
          <p:nvPr/>
        </p:nvSpPr>
        <p:spPr>
          <a:xfrm>
            <a:off x="7823959" y="2562278"/>
            <a:ext cx="3370195" cy="866722"/>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t>Kopje ‘IMPRESSIONS’ herontwerpen &gt; slideshow, betere hiërarchie, semiotiek.</a:t>
            </a:r>
          </a:p>
        </p:txBody>
      </p:sp>
      <p:sp>
        <p:nvSpPr>
          <p:cNvPr id="6" name="Tijdelijke aanduiding voor inhoud 2">
            <a:extLst>
              <a:ext uri="{FF2B5EF4-FFF2-40B4-BE49-F238E27FC236}">
                <a16:creationId xmlns:a16="http://schemas.microsoft.com/office/drawing/2014/main" id="{A03EDD08-9AA3-19FA-2C03-7B1BA215D1FE}"/>
              </a:ext>
            </a:extLst>
          </p:cNvPr>
          <p:cNvSpPr txBox="1">
            <a:spLocks/>
          </p:cNvSpPr>
          <p:nvPr/>
        </p:nvSpPr>
        <p:spPr>
          <a:xfrm>
            <a:off x="4952172" y="1834567"/>
            <a:ext cx="2507146" cy="1479894"/>
          </a:xfrm>
          <a:prstGeom prst="rect">
            <a:avLst/>
          </a:prstGeom>
          <a:ln w="285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t>Zorgvuldig grafische ontwerpprincipes toepassen en herkennen: balans, ritme, harmonie, contrast, etc.</a:t>
            </a:r>
          </a:p>
        </p:txBody>
      </p:sp>
      <p:sp>
        <p:nvSpPr>
          <p:cNvPr id="7" name="Tijdelijke aanduiding voor inhoud 2">
            <a:extLst>
              <a:ext uri="{FF2B5EF4-FFF2-40B4-BE49-F238E27FC236}">
                <a16:creationId xmlns:a16="http://schemas.microsoft.com/office/drawing/2014/main" id="{606149A2-D721-035E-BC60-B98208E78094}"/>
              </a:ext>
            </a:extLst>
          </p:cNvPr>
          <p:cNvSpPr txBox="1">
            <a:spLocks/>
          </p:cNvSpPr>
          <p:nvPr/>
        </p:nvSpPr>
        <p:spPr>
          <a:xfrm>
            <a:off x="8403534" y="3684364"/>
            <a:ext cx="3424859" cy="1074806"/>
          </a:xfrm>
          <a:prstGeom prst="rect">
            <a:avLst/>
          </a:prstGeom>
          <a:ln w="285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t>Typografie herzien om het meer mijn eigen te maken en de pagina beter leesbaar en </a:t>
            </a:r>
            <a:r>
              <a:rPr lang="nl-NL" sz="1800" dirty="0" err="1"/>
              <a:t>navigeerbaar</a:t>
            </a:r>
            <a:r>
              <a:rPr lang="nl-NL" sz="1800" dirty="0"/>
              <a:t> te maken.</a:t>
            </a:r>
          </a:p>
          <a:p>
            <a:endParaRPr lang="nl-NL" sz="1800" dirty="0"/>
          </a:p>
          <a:p>
            <a:endParaRPr lang="nl-NL" sz="1800" dirty="0"/>
          </a:p>
        </p:txBody>
      </p:sp>
      <p:pic>
        <p:nvPicPr>
          <p:cNvPr id="9" name="Afbeelding 8">
            <a:extLst>
              <a:ext uri="{FF2B5EF4-FFF2-40B4-BE49-F238E27FC236}">
                <a16:creationId xmlns:a16="http://schemas.microsoft.com/office/drawing/2014/main" id="{AF458125-18BC-D024-1E3D-AA943D841251}"/>
              </a:ext>
            </a:extLst>
          </p:cNvPr>
          <p:cNvPicPr>
            <a:picLocks noChangeAspect="1"/>
          </p:cNvPicPr>
          <p:nvPr/>
        </p:nvPicPr>
        <p:blipFill>
          <a:blip r:embed="rId2"/>
          <a:stretch>
            <a:fillRect/>
          </a:stretch>
        </p:blipFill>
        <p:spPr>
          <a:xfrm>
            <a:off x="5102329" y="3585457"/>
            <a:ext cx="2262532" cy="3112616"/>
          </a:xfrm>
          <a:prstGeom prst="rect">
            <a:avLst/>
          </a:prstGeom>
        </p:spPr>
      </p:pic>
      <p:sp>
        <p:nvSpPr>
          <p:cNvPr id="10" name="Pijl: ingekeept rechts 9">
            <a:extLst>
              <a:ext uri="{FF2B5EF4-FFF2-40B4-BE49-F238E27FC236}">
                <a16:creationId xmlns:a16="http://schemas.microsoft.com/office/drawing/2014/main" id="{EB5A5D05-FD99-601C-F99B-D5A3DFC6CAD2}"/>
              </a:ext>
            </a:extLst>
          </p:cNvPr>
          <p:cNvSpPr/>
          <p:nvPr/>
        </p:nvSpPr>
        <p:spPr>
          <a:xfrm rot="318836">
            <a:off x="3788626" y="3893709"/>
            <a:ext cx="1130404" cy="768195"/>
          </a:xfrm>
          <a:prstGeom prst="notched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1" name="Pijl: ingekeept rechts 10">
            <a:extLst>
              <a:ext uri="{FF2B5EF4-FFF2-40B4-BE49-F238E27FC236}">
                <a16:creationId xmlns:a16="http://schemas.microsoft.com/office/drawing/2014/main" id="{81644C4F-B08F-CDF1-A687-793DC457EA98}"/>
              </a:ext>
            </a:extLst>
          </p:cNvPr>
          <p:cNvSpPr/>
          <p:nvPr/>
        </p:nvSpPr>
        <p:spPr>
          <a:xfrm rot="10007124">
            <a:off x="7392586" y="4037903"/>
            <a:ext cx="1240367" cy="842923"/>
          </a:xfrm>
          <a:prstGeom prst="notched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2" name="Pijl: ingekeept rechts 11">
            <a:extLst>
              <a:ext uri="{FF2B5EF4-FFF2-40B4-BE49-F238E27FC236}">
                <a16:creationId xmlns:a16="http://schemas.microsoft.com/office/drawing/2014/main" id="{1F18C562-290B-56CC-3C61-8E1928C9B3F2}"/>
              </a:ext>
            </a:extLst>
          </p:cNvPr>
          <p:cNvSpPr/>
          <p:nvPr/>
        </p:nvSpPr>
        <p:spPr>
          <a:xfrm rot="8158764">
            <a:off x="7357451" y="3269008"/>
            <a:ext cx="807951" cy="549064"/>
          </a:xfrm>
          <a:prstGeom prst="notched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3" name="Pijl: ingekeept rechts 12">
            <a:extLst>
              <a:ext uri="{FF2B5EF4-FFF2-40B4-BE49-F238E27FC236}">
                <a16:creationId xmlns:a16="http://schemas.microsoft.com/office/drawing/2014/main" id="{BC3929CB-ECBD-26C6-951A-1C3C9D0509FC}"/>
              </a:ext>
            </a:extLst>
          </p:cNvPr>
          <p:cNvSpPr/>
          <p:nvPr/>
        </p:nvSpPr>
        <p:spPr>
          <a:xfrm rot="5857188">
            <a:off x="5954772" y="3263500"/>
            <a:ext cx="573415" cy="389679"/>
          </a:xfrm>
          <a:prstGeom prst="notched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4" name="Pijl: ingekeept rechts 13">
            <a:extLst>
              <a:ext uri="{FF2B5EF4-FFF2-40B4-BE49-F238E27FC236}">
                <a16:creationId xmlns:a16="http://schemas.microsoft.com/office/drawing/2014/main" id="{7BAB5692-1980-6308-2D80-16A7EF42734C}"/>
              </a:ext>
            </a:extLst>
          </p:cNvPr>
          <p:cNvSpPr/>
          <p:nvPr/>
        </p:nvSpPr>
        <p:spPr>
          <a:xfrm rot="2670420">
            <a:off x="4304233" y="3253169"/>
            <a:ext cx="892939" cy="606820"/>
          </a:xfrm>
          <a:prstGeom prst="notched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88273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TotalTime>
  <Words>1223</Words>
  <Application>Microsoft Office PowerPoint</Application>
  <PresentationFormat>Breedbeeld</PresentationFormat>
  <Paragraphs>77</Paragraphs>
  <Slides>10</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Aptos</vt:lpstr>
      <vt:lpstr>Aptos Display</vt:lpstr>
      <vt:lpstr>Arial</vt:lpstr>
      <vt:lpstr>Open Sans</vt:lpstr>
      <vt:lpstr>Kantoorthema</vt:lpstr>
      <vt:lpstr>DATAPUNT 2C. TRY IT!</vt:lpstr>
      <vt:lpstr>LUCs en BCs</vt:lpstr>
      <vt:lpstr>Rapid prototype Paper prototype</vt:lpstr>
      <vt:lpstr>Paper prototype evalueren  BC 2.1.2</vt:lpstr>
      <vt:lpstr>Mid-fidelity uitwerking: Figma</vt:lpstr>
      <vt:lpstr>Mid-fidelity uitwerking: Figma evaluatie BC 2.1.2</vt:lpstr>
      <vt:lpstr>Antwoorden van peers</vt:lpstr>
      <vt:lpstr>Mijn sterktes en zwaktes BC 2.3.1 Je evalueert verzamelde feedback om tot inzichten te komen over jouw sterktes en zwaktes. [Ontwikkelen] </vt:lpstr>
      <vt:lpstr>Inzichten om mee te nemen naar High-fidelity BC 2.1.2 Je evalueert jouw prototypes bij peers aan de hand van gerichte testvragen en laat zien hoe deze testresultaten vertaald worden naar inzichten [Ontwerpen] </vt:lpstr>
      <vt:lpstr>Meenemen voor HTML Bouwplan  BC 2.2.2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Maarten Borninkhof (student)</dc:creator>
  <cp:lastModifiedBy>Maarten Borninkhof (student)</cp:lastModifiedBy>
  <cp:revision>2</cp:revision>
  <dcterms:created xsi:type="dcterms:W3CDTF">2024-12-03T07:55:43Z</dcterms:created>
  <dcterms:modified xsi:type="dcterms:W3CDTF">2024-12-04T17:17:06Z</dcterms:modified>
</cp:coreProperties>
</file>